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3"/>
    <p:sldMasterId id="2147483688" r:id="rId4"/>
  </p:sldMasterIdLst>
  <p:notesMasterIdLst>
    <p:notesMasterId r:id="rId11"/>
  </p:notesMasterIdLst>
  <p:handoutMasterIdLst>
    <p:handoutMasterId r:id="rId12"/>
  </p:handoutMasterIdLst>
  <p:sldIdLst>
    <p:sldId id="851" r:id="rId5"/>
    <p:sldId id="896" r:id="rId6"/>
    <p:sldId id="897" r:id="rId7"/>
    <p:sldId id="895" r:id="rId8"/>
    <p:sldId id="917" r:id="rId9"/>
    <p:sldId id="916" r:id="rId10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3300"/>
    <a:srgbClr val="66FF33"/>
    <a:srgbClr val="0099FF"/>
    <a:srgbClr val="FFCC00"/>
    <a:srgbClr val="C9E1FF"/>
    <a:srgbClr val="CC99FF"/>
    <a:srgbClr val="99CC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09" autoAdjust="0"/>
  </p:normalViewPr>
  <p:slideViewPr>
    <p:cSldViewPr>
      <p:cViewPr varScale="1">
        <p:scale>
          <a:sx n="79" d="100"/>
          <a:sy n="79" d="100"/>
        </p:scale>
        <p:origin x="15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5" y="3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FCCD416-3ACF-44BA-AC9E-A10D3AFFDE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79979A99-56FB-4A05-88EA-3C99454644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79A99-56FB-4A05-88EA-3C99454644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3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5204" indent="-255167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3616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2178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42214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7000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1787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6573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41359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8141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28150" y="201613"/>
            <a:ext cx="1357313" cy="101758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192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5204" indent="-255167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3616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2178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42214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7000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1787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6573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41359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8141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29738" y="201613"/>
            <a:ext cx="1355725" cy="101758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1155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5204" indent="-255167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3616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2178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42214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7000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1787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6573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41359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8141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29738" y="201613"/>
            <a:ext cx="1355725" cy="101758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9906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5204" indent="-255167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3616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2178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42214" indent="-203543" defTabSz="814174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7000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1787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6573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41359" indent="-203543" defTabSz="814174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8141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29738" y="201613"/>
            <a:ext cx="1355725" cy="1017587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0832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79A99-56FB-4A05-88EA-3C99454644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1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C8D1D9-6DF4-4F33-B557-B0D0CCB07B4F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356A1-5F73-4A98-AAF3-ED24A66B0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6B0F06-8133-46C0-A291-56D20EA1DDD5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B9CE5-1DF6-44D6-B06D-B03F674F8F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C6C60-49DF-48A5-868B-FB3A99E24C87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5FC29-CE84-4802-8A04-46FF322C97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EC78E8-F16F-454E-9CFC-5144621F7F48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EFCAF4-CC4F-4A7D-8B24-EF5E08CDA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F83D9F-E942-4482-A9B2-91B34D05EA5F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77D537-4E2E-41F9-A919-3220BC5FD5D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04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C8D1D9-6DF4-4F33-B557-B0D0CCB07B4F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356A1-5F73-4A98-AAF3-ED24A66B08D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90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1AAA9B-7BD1-43B1-93B9-7B91D81B2032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2E72-B8EA-445C-805B-CF20E31112D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452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195D2C-F3D9-4F01-81DE-CD7252D0897A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AF7CD-E97D-4B99-A903-0781A6452C3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8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7960E-009A-4826-8C28-D963FA45A1E1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A7CA0-F24F-4416-9094-9D324E298BBA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057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C72140-993D-4E6F-8959-01385CFCAE58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F1BD8-4A89-42D7-A5A9-76E62A5D31C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64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088048-B8C7-4D9E-955E-8B4D2F9B282D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AD544-6BC9-44A4-A54A-222296947057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1AAA9B-7BD1-43B1-93B9-7B91D81B2032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2E72-B8EA-445C-805B-CF20E31112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0A1579-14BD-483E-AA16-28257924BFEE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1157-30BE-491E-9EFA-3AA0EB87384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596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97E549-BACC-4A32-AB0A-B4EA389922C7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B93A-83C4-4034-AD34-0B39FB9A18B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33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F657B5-940F-4DDE-9326-5C1A9B243712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79825-BB5E-448A-A90C-DA17A2F005F6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4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6B0F06-8133-46C0-A291-56D20EA1DDD5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B9CE5-1DF6-44D6-B06D-B03F674F8F0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8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C6C60-49DF-48A5-868B-FB3A99E24C87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5FC29-CE84-4802-8A04-46FF322C97AD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5844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EC78E8-F16F-454E-9CFC-5144621F7F48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EFCAF4-CC4F-4A7D-8B24-EF5E08CDAB66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085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F83D9F-E942-4482-A9B2-91B34D05EA5F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77D537-4E2E-41F9-A919-3220BC5FD5D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19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195D2C-F3D9-4F01-81DE-CD7252D0897A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AF7CD-E97D-4B99-A903-0781A6452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77960E-009A-4826-8C28-D963FA45A1E1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A7CA0-F24F-4416-9094-9D324E298B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C72140-993D-4E6F-8959-01385CFCAE58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F1BD8-4A89-42D7-A5A9-76E62A5D3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088048-B8C7-4D9E-955E-8B4D2F9B282D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AD544-6BC9-44A4-A54A-2222969470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0A1579-14BD-483E-AA16-28257924BFEE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01157-30BE-491E-9EFA-3AA0EB8738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97E549-BACC-4A32-AB0A-B4EA389922C7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B93A-83C4-4034-AD34-0B39FB9A1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F657B5-940F-4DDE-9326-5C1A9B243712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79825-BB5E-448A-A90C-DA17A2F00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19E8A603-3D61-45FB-9E0D-C0273C710DB9}" type="datetime1">
              <a:rPr lang="en-US"/>
              <a:pPr/>
              <a:t>1/22/2024</a:t>
            </a:fld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The Real Estate Roundtable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A2AC3A-D51C-4C5A-8CFA-7635920BE1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7" r:id="rId13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19E8A603-3D61-45FB-9E0D-C0273C710DB9}" type="datetime1">
              <a:rPr lang="en-US">
                <a:solidFill>
                  <a:prstClr val="black"/>
                </a:solidFill>
              </a:rPr>
              <a:pPr/>
              <a:t>1/22/2024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>
                <a:solidFill>
                  <a:prstClr val="black"/>
                </a:solidFill>
              </a:rPr>
              <a:t>The Real Estate Roundtable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A2AC3A-D51C-4C5A-8CFA-7635920BE13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6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r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mccormick@rer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hyperlink" Target="http://www.re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534400" cy="35052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sz="2800" dirty="0">
                <a:solidFill>
                  <a:schemeClr val="tx2"/>
                </a:solidFill>
              </a:rPr>
              <a:t>The Roundtable’s Tax Focus</a:t>
            </a:r>
          </a:p>
          <a:p>
            <a:pPr indent="0" algn="ctr">
              <a:spcBef>
                <a:spcPts val="0"/>
              </a:spcBef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en-US" sz="3600" dirty="0">
                <a:solidFill>
                  <a:schemeClr val="tx2"/>
                </a:solidFill>
              </a:rPr>
              <a:t>State of the Industry Meeting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23, 2024</a:t>
            </a:r>
          </a:p>
          <a:p>
            <a:pPr algn="ctr">
              <a:spcBef>
                <a:spcPts val="0"/>
              </a:spcBef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algn="ctr">
              <a:spcBef>
                <a:spcPts val="0"/>
              </a:spcBef>
              <a:buNone/>
            </a:pPr>
            <a:endParaRPr lang="en-US" sz="2000" dirty="0">
              <a:hlinkClick r:id="rId3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000" dirty="0">
                <a:hlinkClick r:id="rId3"/>
              </a:rPr>
              <a:t>www.rer.org</a:t>
            </a:r>
            <a:endParaRPr lang="en-US" sz="2000" dirty="0"/>
          </a:p>
          <a:p>
            <a:pPr algn="ctr">
              <a:spcBef>
                <a:spcPts val="0"/>
              </a:spcBef>
              <a:buNone/>
            </a:pPr>
            <a:endParaRPr lang="en-US" sz="2800" dirty="0"/>
          </a:p>
          <a:p>
            <a:pPr algn="ctr"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Freeform 30"/>
          <p:cNvSpPr>
            <a:spLocks/>
          </p:cNvSpPr>
          <p:nvPr/>
        </p:nvSpPr>
        <p:spPr bwMode="auto">
          <a:xfrm>
            <a:off x="380043" y="384940"/>
            <a:ext cx="70902" cy="101332"/>
          </a:xfrm>
          <a:custGeom>
            <a:avLst/>
            <a:gdLst/>
            <a:ahLst/>
            <a:cxnLst>
              <a:cxn ang="0">
                <a:pos x="4" y="140"/>
              </a:cxn>
              <a:cxn ang="0">
                <a:pos x="30" y="92"/>
              </a:cxn>
              <a:cxn ang="0">
                <a:pos x="62" y="48"/>
              </a:cxn>
              <a:cxn ang="0">
                <a:pos x="98" y="6"/>
              </a:cxn>
              <a:cxn ang="0">
                <a:pos x="92" y="0"/>
              </a:cxn>
              <a:cxn ang="0">
                <a:pos x="56" y="42"/>
              </a:cxn>
              <a:cxn ang="0">
                <a:pos x="26" y="88"/>
              </a:cxn>
              <a:cxn ang="0">
                <a:pos x="0" y="138"/>
              </a:cxn>
              <a:cxn ang="0">
                <a:pos x="4" y="140"/>
              </a:cxn>
            </a:cxnLst>
            <a:rect l="0" t="0" r="r" b="b"/>
            <a:pathLst>
              <a:path w="98" h="140">
                <a:moveTo>
                  <a:pt x="4" y="140"/>
                </a:moveTo>
                <a:lnTo>
                  <a:pt x="30" y="92"/>
                </a:lnTo>
                <a:lnTo>
                  <a:pt x="62" y="48"/>
                </a:lnTo>
                <a:lnTo>
                  <a:pt x="98" y="6"/>
                </a:lnTo>
                <a:lnTo>
                  <a:pt x="92" y="0"/>
                </a:lnTo>
                <a:lnTo>
                  <a:pt x="56" y="42"/>
                </a:lnTo>
                <a:lnTo>
                  <a:pt x="26" y="88"/>
                </a:lnTo>
                <a:lnTo>
                  <a:pt x="0" y="138"/>
                </a:lnTo>
                <a:lnTo>
                  <a:pt x="4" y="14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609600"/>
            <a:ext cx="4876800" cy="13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08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7638" y="1172800"/>
            <a:ext cx="9077325" cy="9753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800" dirty="0">
                <a:solidFill>
                  <a:srgbClr val="1F497D"/>
                </a:solidFill>
              </a:rPr>
              <a:t>Tax Policy in Washington Never </a:t>
            </a:r>
          </a:p>
          <a:p>
            <a:pPr lvl="0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800" dirty="0">
                <a:solidFill>
                  <a:srgbClr val="1F497D"/>
                </a:solidFill>
              </a:rPr>
              <a:t>Stands Still…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14401" y="2541285"/>
            <a:ext cx="7543800" cy="347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7" rIns="92075" bIns="46037">
            <a:spAutoFit/>
          </a:bodyPr>
          <a:lstStyle>
            <a:lvl1pPr marL="457200" indent="-4572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8001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buSzPct val="100000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Bipartisan tax agreement 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$117B in economic stimulus in 2024 alone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$6.2B for low-income housing tax credit</a:t>
            </a:r>
          </a:p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Bonus depreciation, interest deductibility</a:t>
            </a:r>
          </a:p>
          <a:p>
            <a:pPr>
              <a:buSzPct val="100000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Treasury tax guidance poses challenges for the industry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FIRPTA proposed regulations</a:t>
            </a:r>
          </a:p>
          <a:p>
            <a:pPr marL="285750" indent="-28575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Potential narrowing of limited partner exception for self-employment taxes</a:t>
            </a:r>
          </a:p>
          <a:p>
            <a:pPr>
              <a:buSzPct val="100000"/>
            </a:pP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Supreme Court weighing in on taxation of unrealized gains</a:t>
            </a:r>
          </a:p>
          <a:p>
            <a:pPr marL="228600" indent="0">
              <a:spcAft>
                <a:spcPts val="600"/>
              </a:spcAf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87" y="208692"/>
            <a:ext cx="1828800" cy="5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2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607630"/>
            <a:ext cx="88439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82560"/>
            <a:ext cx="9077325" cy="9753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800" i="1" dirty="0">
                <a:solidFill>
                  <a:srgbClr val="1F497D"/>
                </a:solidFill>
              </a:rPr>
              <a:t>RER Tax Policy Advocacy in the Near </a:t>
            </a:r>
            <a:r>
              <a:rPr lang="en-US" altLang="en-US" sz="2800" i="1" dirty="0" smtClean="0">
                <a:solidFill>
                  <a:srgbClr val="1F497D"/>
                </a:solidFill>
              </a:rPr>
              <a:t>Term</a:t>
            </a:r>
            <a:endParaRPr kumimoji="0" lang="en-US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2402384"/>
            <a:ext cx="8001000" cy="374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7" rIns="92075" bIns="46037">
            <a:spAutoFit/>
          </a:bodyPr>
          <a:lstStyle>
            <a:lvl1pPr marL="457200" indent="-4572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8001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marL="0" indent="0">
              <a:buSzPct val="100000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 divided government, RER seeking opportunities to advance incremental, bipartisan tax reforms and fixes…</a:t>
            </a:r>
          </a:p>
          <a:p>
            <a:pPr>
              <a:buSzPct val="100000"/>
            </a:pP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Expansion of affordable housing incentives</a:t>
            </a:r>
          </a:p>
          <a:p>
            <a:pPr marL="285750" indent="-28575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Tax credit for commercial-to-residential conversions</a:t>
            </a:r>
          </a:p>
          <a:p>
            <a:pPr marL="285750" indent="-28575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Tax relief for debt workouts</a:t>
            </a:r>
          </a:p>
          <a:p>
            <a:pPr marL="285750" indent="-28575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Retail Revitalization Act</a:t>
            </a:r>
          </a:p>
          <a:p>
            <a:pPr marL="285750" indent="-285750">
              <a:spcAft>
                <a:spcPts val="9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Opportunity Zone extension</a:t>
            </a: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Fair tax accounting rules for condo construction</a:t>
            </a:r>
          </a:p>
          <a:p>
            <a:pPr marL="0" indent="0">
              <a:spcAft>
                <a:spcPts val="600"/>
              </a:spcAft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396" y="152995"/>
            <a:ext cx="2514600" cy="78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24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354106"/>
            <a:ext cx="88439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454972"/>
            <a:ext cx="9077325" cy="9753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800" i="1" dirty="0">
                <a:solidFill>
                  <a:srgbClr val="1F497D"/>
                </a:solidFill>
              </a:rPr>
              <a:t>Looking Ahead:  RER Tax Priorities </a:t>
            </a:r>
            <a:r>
              <a:rPr lang="en-US" altLang="en-US" sz="2800" i="1" dirty="0" smtClean="0">
                <a:solidFill>
                  <a:srgbClr val="1F497D"/>
                </a:solidFill>
              </a:rPr>
              <a:t/>
            </a:r>
            <a:br>
              <a:rPr lang="en-US" altLang="en-US" sz="2800" i="1" dirty="0" smtClean="0">
                <a:solidFill>
                  <a:srgbClr val="1F497D"/>
                </a:solidFill>
              </a:rPr>
            </a:br>
            <a:r>
              <a:rPr lang="en-US" altLang="en-US" sz="2800" i="1" dirty="0" smtClean="0">
                <a:solidFill>
                  <a:srgbClr val="1F497D"/>
                </a:solidFill>
              </a:rPr>
              <a:t>in the </a:t>
            </a:r>
            <a:r>
              <a:rPr lang="en-US" altLang="en-US" sz="2800" i="1" dirty="0">
                <a:solidFill>
                  <a:srgbClr val="1F497D"/>
                </a:solidFill>
              </a:rPr>
              <a:t>Next Major </a:t>
            </a:r>
            <a:r>
              <a:rPr lang="en-US" altLang="en-US" sz="2800" i="1" dirty="0" smtClean="0">
                <a:solidFill>
                  <a:srgbClr val="1F497D"/>
                </a:solidFill>
              </a:rPr>
              <a:t>Tax </a:t>
            </a:r>
            <a:r>
              <a:rPr lang="en-US" altLang="en-US" sz="2800" i="1" dirty="0">
                <a:solidFill>
                  <a:srgbClr val="1F497D"/>
                </a:solidFill>
              </a:rPr>
              <a:t>Debate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1000" y="2548666"/>
            <a:ext cx="8462963" cy="394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7" rIns="92075" bIns="46037">
            <a:spAutoFit/>
          </a:bodyPr>
          <a:lstStyle>
            <a:lvl1pPr marL="457200" indent="-4572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8001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buSzPct val="100000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But the key tax debate for real estate will come in 2025 as expiration of the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Tax Cuts and Jobs Act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approaches…</a:t>
            </a:r>
          </a:p>
          <a:p>
            <a:pPr>
              <a:buSzPct val="100000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2017 bill was most notable for what it DIDN’T do:  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Preserved real estate like-kind exchanges</a:t>
            </a:r>
          </a:p>
          <a:p>
            <a:pPr marL="742950" lvl="1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Excluded real estate from interest deductibility limits</a:t>
            </a:r>
          </a:p>
          <a:p>
            <a:pPr marL="742950" lvl="1" indent="-2857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Retained capital gains treatment for carried interest</a:t>
            </a:r>
          </a:p>
          <a:p>
            <a:pPr>
              <a:buSzPct val="100000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Those issues are settled and should stay settled.</a:t>
            </a:r>
          </a:p>
          <a:p>
            <a:pPr>
              <a:buSzPct val="100000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2026, the pass-through deduction expires, individual rates increase, and SALT limitation sunsets.  In contrast, the 40% corporate tax cut was permanent.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79942"/>
            <a:ext cx="2131306" cy="66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4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354106"/>
            <a:ext cx="88439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454972"/>
            <a:ext cx="9077325" cy="97536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l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FF00"/>
              </a:buClr>
              <a:buSzPct val="80000"/>
              <a:buFont typeface="Webdings" panose="05030102010509060703" pitchFamily="18" charset="2"/>
              <a:buChar char="4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Char char="—"/>
              <a:defRPr sz="2400" b="1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2800" i="1" dirty="0">
                <a:solidFill>
                  <a:srgbClr val="1F497D"/>
                </a:solidFill>
              </a:rPr>
              <a:t>Looking Ahead:  RER Tax Priorities </a:t>
            </a:r>
            <a:r>
              <a:rPr lang="en-US" altLang="en-US" sz="2800" i="1" dirty="0" smtClean="0">
                <a:solidFill>
                  <a:srgbClr val="1F497D"/>
                </a:solidFill>
              </a:rPr>
              <a:t/>
            </a:r>
            <a:br>
              <a:rPr lang="en-US" altLang="en-US" sz="2800" i="1" dirty="0" smtClean="0">
                <a:solidFill>
                  <a:srgbClr val="1F497D"/>
                </a:solidFill>
              </a:rPr>
            </a:br>
            <a:r>
              <a:rPr lang="en-US" altLang="en-US" sz="2800" i="1" dirty="0" smtClean="0">
                <a:solidFill>
                  <a:srgbClr val="1F497D"/>
                </a:solidFill>
              </a:rPr>
              <a:t>in the </a:t>
            </a:r>
            <a:r>
              <a:rPr lang="en-US" altLang="en-US" sz="2800" i="1" dirty="0">
                <a:solidFill>
                  <a:srgbClr val="1F497D"/>
                </a:solidFill>
              </a:rPr>
              <a:t>Next Major </a:t>
            </a:r>
            <a:r>
              <a:rPr lang="en-US" altLang="en-US" sz="2800" i="1" dirty="0" smtClean="0">
                <a:solidFill>
                  <a:srgbClr val="1F497D"/>
                </a:solidFill>
              </a:rPr>
              <a:t>Tax </a:t>
            </a:r>
            <a:r>
              <a:rPr lang="en-US" altLang="en-US" sz="2800" i="1" dirty="0">
                <a:solidFill>
                  <a:srgbClr val="1F497D"/>
                </a:solidFill>
              </a:rPr>
              <a:t>Debate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1000" y="2548666"/>
            <a:ext cx="8462963" cy="3478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7" rIns="92075" bIns="46037">
            <a:spAutoFit/>
          </a:bodyPr>
          <a:lstStyle>
            <a:lvl1pPr marL="457200" indent="-4572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800100"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algn="l" defTabSz="919163"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defTabSz="919163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0" algn="l"/>
                <a:tab pos="1947863" algn="dec"/>
                <a:tab pos="2914650" algn="dec"/>
                <a:tab pos="3824288" algn="dec"/>
                <a:tab pos="4691063" algn="dec"/>
                <a:tab pos="5599113" algn="dec"/>
                <a:tab pos="6515100" algn="dec"/>
                <a:tab pos="7600950" algn="dec"/>
              </a:tabLs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spcAft>
                <a:spcPts val="1200"/>
              </a:spcAft>
              <a:buSzPct val="100000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RER priorities in the next tax reform debate…. 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Ensure tax fairness (vis-à-vis corporations) by preserving the pass-through deduction and low rates on pass-through businesses and their owners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Avoid new or discriminatory taxes on real estate, entrepreneurs, and capital investment</a:t>
            </a:r>
          </a:p>
          <a:p>
            <a:pPr marL="342900" indent="-342900"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Maintain rules that encourage job-creating foreign investment in U.S. real estate</a:t>
            </a:r>
          </a:p>
          <a:p>
            <a:pPr marL="342900" indent="-34290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Extend and strengthen tax policies that support important priorities like housing and community development (e.g., LIHTC, OZs)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79942"/>
            <a:ext cx="2131306" cy="66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114800"/>
            <a:ext cx="7467600" cy="2209800"/>
          </a:xfrm>
        </p:spPr>
        <p:txBody>
          <a:bodyPr/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	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contact: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Ryan P. McCormick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 Vice President &amp; Counsel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Real Estate Roundtable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rmccormick@rer.org</a:t>
            </a: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www.rer.org</a:t>
            </a:r>
            <a:endParaRPr lang="en-US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6" name="Freeform 30"/>
          <p:cNvSpPr>
            <a:spLocks/>
          </p:cNvSpPr>
          <p:nvPr/>
        </p:nvSpPr>
        <p:spPr bwMode="auto">
          <a:xfrm>
            <a:off x="380043" y="384940"/>
            <a:ext cx="70902" cy="101332"/>
          </a:xfrm>
          <a:custGeom>
            <a:avLst/>
            <a:gdLst/>
            <a:ahLst/>
            <a:cxnLst>
              <a:cxn ang="0">
                <a:pos x="4" y="140"/>
              </a:cxn>
              <a:cxn ang="0">
                <a:pos x="30" y="92"/>
              </a:cxn>
              <a:cxn ang="0">
                <a:pos x="62" y="48"/>
              </a:cxn>
              <a:cxn ang="0">
                <a:pos x="98" y="6"/>
              </a:cxn>
              <a:cxn ang="0">
                <a:pos x="92" y="0"/>
              </a:cxn>
              <a:cxn ang="0">
                <a:pos x="56" y="42"/>
              </a:cxn>
              <a:cxn ang="0">
                <a:pos x="26" y="88"/>
              </a:cxn>
              <a:cxn ang="0">
                <a:pos x="0" y="138"/>
              </a:cxn>
              <a:cxn ang="0">
                <a:pos x="4" y="140"/>
              </a:cxn>
            </a:cxnLst>
            <a:rect l="0" t="0" r="r" b="b"/>
            <a:pathLst>
              <a:path w="98" h="140">
                <a:moveTo>
                  <a:pt x="4" y="140"/>
                </a:moveTo>
                <a:lnTo>
                  <a:pt x="30" y="92"/>
                </a:lnTo>
                <a:lnTo>
                  <a:pt x="62" y="48"/>
                </a:lnTo>
                <a:lnTo>
                  <a:pt x="98" y="6"/>
                </a:lnTo>
                <a:lnTo>
                  <a:pt x="92" y="0"/>
                </a:lnTo>
                <a:lnTo>
                  <a:pt x="56" y="42"/>
                </a:lnTo>
                <a:lnTo>
                  <a:pt x="26" y="88"/>
                </a:lnTo>
                <a:lnTo>
                  <a:pt x="0" y="138"/>
                </a:lnTo>
                <a:lnTo>
                  <a:pt x="4" y="14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609600"/>
            <a:ext cx="4876800" cy="13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766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1,"isValidatorEnabled":false,"isLocked":false,"elementsMetadata":[],"slideId":"637739877166161123","enableDocumentContentUpdater":false,"version":"2.0"}]]></TemplafySlideTemplateConfiguration>
</file>

<file path=customXml/itemProps1.xml><?xml version="1.0" encoding="utf-8"?>
<ds:datastoreItem xmlns:ds="http://schemas.openxmlformats.org/officeDocument/2006/customXml" ds:itemID="{3E8205A7-B29C-45AA-978D-83FAB40A7086}">
  <ds:schemaRefs/>
</ds:datastoreItem>
</file>

<file path=customXml/itemProps2.xml><?xml version="1.0" encoding="utf-8"?>
<ds:datastoreItem xmlns:ds="http://schemas.openxmlformats.org/officeDocument/2006/customXml" ds:itemID="{54130FD1-4CC7-4203-8474-F8AD27B80D6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91870</TotalTime>
  <Words>352</Words>
  <Application>Microsoft Office PowerPoint</Application>
  <PresentationFormat>On-screen Show (4:3)</PresentationFormat>
  <Paragraphs>53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Times New Roman</vt:lpstr>
      <vt:lpstr>Wingdings</vt:lpstr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Real Estate Roundtable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Homeland Security Mutual</dc:title>
  <dc:creator>Clifton E. Rodgers, Jr.</dc:creator>
  <cp:lastModifiedBy>Liz Hoopes</cp:lastModifiedBy>
  <cp:revision>3395</cp:revision>
  <cp:lastPrinted>2023-11-13T20:58:46Z</cp:lastPrinted>
  <dcterms:created xsi:type="dcterms:W3CDTF">2006-08-22T22:30:15Z</dcterms:created>
  <dcterms:modified xsi:type="dcterms:W3CDTF">2024-01-22T16:47:06Z</dcterms:modified>
</cp:coreProperties>
</file>