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3"/>
    <p:sldMasterId id="2147483688" r:id="rId4"/>
  </p:sldMasterIdLst>
  <p:notesMasterIdLst>
    <p:notesMasterId r:id="rId19"/>
  </p:notesMasterIdLst>
  <p:handoutMasterIdLst>
    <p:handoutMasterId r:id="rId20"/>
  </p:handoutMasterIdLst>
  <p:sldIdLst>
    <p:sldId id="851" r:id="rId5"/>
    <p:sldId id="896" r:id="rId6"/>
    <p:sldId id="897" r:id="rId7"/>
    <p:sldId id="895" r:id="rId8"/>
    <p:sldId id="902" r:id="rId9"/>
    <p:sldId id="920" r:id="rId10"/>
    <p:sldId id="891" r:id="rId11"/>
    <p:sldId id="881" r:id="rId12"/>
    <p:sldId id="917" r:id="rId13"/>
    <p:sldId id="905" r:id="rId14"/>
    <p:sldId id="918" r:id="rId15"/>
    <p:sldId id="919" r:id="rId16"/>
    <p:sldId id="901" r:id="rId17"/>
    <p:sldId id="916" r:id="rId18"/>
  </p:sldIdLst>
  <p:sldSz cx="9144000" cy="6858000" type="screen4x3"/>
  <p:notesSz cx="7010400" cy="9296400"/>
  <p:defaultTextStyle>
    <a:defPPr>
      <a:defRPr lang="en-US"/>
    </a:defPPr>
    <a:lvl1pPr algn="ctr" rtl="0" fontAlgn="base">
      <a:spcBef>
        <a:spcPct val="0"/>
      </a:spcBef>
      <a:spcAft>
        <a:spcPct val="0"/>
      </a:spcAft>
      <a:defRPr sz="3200" kern="1200">
        <a:solidFill>
          <a:schemeClr val="tx1"/>
        </a:solidFill>
        <a:latin typeface="Arial" charset="0"/>
        <a:ea typeface="+mn-ea"/>
        <a:cs typeface="+mn-cs"/>
      </a:defRPr>
    </a:lvl1pPr>
    <a:lvl2pPr marL="457200" algn="ctr" rtl="0" fontAlgn="base">
      <a:spcBef>
        <a:spcPct val="0"/>
      </a:spcBef>
      <a:spcAft>
        <a:spcPct val="0"/>
      </a:spcAft>
      <a:defRPr sz="3200" kern="1200">
        <a:solidFill>
          <a:schemeClr val="tx1"/>
        </a:solidFill>
        <a:latin typeface="Arial" charset="0"/>
        <a:ea typeface="+mn-ea"/>
        <a:cs typeface="+mn-cs"/>
      </a:defRPr>
    </a:lvl2pPr>
    <a:lvl3pPr marL="914400" algn="ctr" rtl="0" fontAlgn="base">
      <a:spcBef>
        <a:spcPct val="0"/>
      </a:spcBef>
      <a:spcAft>
        <a:spcPct val="0"/>
      </a:spcAft>
      <a:defRPr sz="3200" kern="1200">
        <a:solidFill>
          <a:schemeClr val="tx1"/>
        </a:solidFill>
        <a:latin typeface="Arial" charset="0"/>
        <a:ea typeface="+mn-ea"/>
        <a:cs typeface="+mn-cs"/>
      </a:defRPr>
    </a:lvl3pPr>
    <a:lvl4pPr marL="1371600" algn="ctr" rtl="0" fontAlgn="base">
      <a:spcBef>
        <a:spcPct val="0"/>
      </a:spcBef>
      <a:spcAft>
        <a:spcPct val="0"/>
      </a:spcAft>
      <a:defRPr sz="3200" kern="1200">
        <a:solidFill>
          <a:schemeClr val="tx1"/>
        </a:solidFill>
        <a:latin typeface="Arial" charset="0"/>
        <a:ea typeface="+mn-ea"/>
        <a:cs typeface="+mn-cs"/>
      </a:defRPr>
    </a:lvl4pPr>
    <a:lvl5pPr marL="1828800" algn="ctr"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66FF33"/>
    <a:srgbClr val="0099FF"/>
    <a:srgbClr val="FFCC00"/>
    <a:srgbClr val="C9E1FF"/>
    <a:srgbClr val="CC99FF"/>
    <a:srgbClr val="99CCF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09" autoAdjust="0"/>
  </p:normalViewPr>
  <p:slideViewPr>
    <p:cSldViewPr>
      <p:cViewPr varScale="1">
        <p:scale>
          <a:sx n="57" d="100"/>
          <a:sy n="57" d="100"/>
        </p:scale>
        <p:origin x="976" y="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5" d="100"/>
          <a:sy n="65" d="100"/>
        </p:scale>
        <p:origin x="3125" y="3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vl1pPr>
          </a:lstStyle>
          <a:p>
            <a:endParaRPr lang="en-US"/>
          </a:p>
        </p:txBody>
      </p:sp>
      <p:sp>
        <p:nvSpPr>
          <p:cNvPr id="53251" name="Rectangle 3"/>
          <p:cNvSpPr>
            <a:spLocks noGrp="1" noChangeArrowheads="1"/>
          </p:cNvSpPr>
          <p:nvPr>
            <p:ph type="dt" sz="quarter" idx="1"/>
          </p:nvPr>
        </p:nvSpPr>
        <p:spPr bwMode="auto">
          <a:xfrm>
            <a:off x="397034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53252" name="Rectangle 4"/>
          <p:cNvSpPr>
            <a:spLocks noGrp="1" noChangeArrowheads="1"/>
          </p:cNvSpPr>
          <p:nvPr>
            <p:ph type="ftr" sz="quarter" idx="2"/>
          </p:nvPr>
        </p:nvSpPr>
        <p:spPr bwMode="auto">
          <a:xfrm>
            <a:off x="2"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vl1pPr>
          </a:lstStyle>
          <a:p>
            <a:endParaRPr lang="en-US"/>
          </a:p>
        </p:txBody>
      </p:sp>
      <p:sp>
        <p:nvSpPr>
          <p:cNvPr id="53253" name="Rectangle 5"/>
          <p:cNvSpPr>
            <a:spLocks noGrp="1" noChangeArrowheads="1"/>
          </p:cNvSpPr>
          <p:nvPr>
            <p:ph type="sldNum" sz="quarter" idx="3"/>
          </p:nvPr>
        </p:nvSpPr>
        <p:spPr bwMode="auto">
          <a:xfrm>
            <a:off x="397034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0FCCD416-3ACF-44BA-AC9E-A10D3AFFDEF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vl1pPr>
          </a:lstStyle>
          <a:p>
            <a:endParaRPr lang="en-US"/>
          </a:p>
        </p:txBody>
      </p:sp>
      <p:sp>
        <p:nvSpPr>
          <p:cNvPr id="31747" name="Rectangle 3"/>
          <p:cNvSpPr>
            <a:spLocks noGrp="1" noChangeArrowheads="1"/>
          </p:cNvSpPr>
          <p:nvPr>
            <p:ph type="dt" idx="1"/>
          </p:nvPr>
        </p:nvSpPr>
        <p:spPr bwMode="auto">
          <a:xfrm>
            <a:off x="397034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317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1749" name="Rectangle 5"/>
          <p:cNvSpPr>
            <a:spLocks noGrp="1" noChangeArrowheads="1"/>
          </p:cNvSpPr>
          <p:nvPr>
            <p:ph type="body" sz="quarter" idx="3"/>
          </p:nvPr>
        </p:nvSpPr>
        <p:spPr bwMode="auto">
          <a:xfrm>
            <a:off x="701675" y="4416427"/>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0"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vl1pPr>
          </a:lstStyle>
          <a:p>
            <a:endParaRPr lang="en-US"/>
          </a:p>
        </p:txBody>
      </p:sp>
      <p:sp>
        <p:nvSpPr>
          <p:cNvPr id="31751" name="Rectangle 7"/>
          <p:cNvSpPr>
            <a:spLocks noGrp="1" noChangeArrowheads="1"/>
          </p:cNvSpPr>
          <p:nvPr>
            <p:ph type="sldNum" sz="quarter" idx="5"/>
          </p:nvPr>
        </p:nvSpPr>
        <p:spPr bwMode="auto">
          <a:xfrm>
            <a:off x="397034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79979A99-56FB-4A05-88EA-3C994546448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979A99-56FB-4A05-88EA-3C9945464480}" type="slidenum">
              <a:rPr lang="en-US" smtClean="0"/>
              <a:pPr/>
              <a:t>1</a:t>
            </a:fld>
            <a:endParaRPr lang="en-US"/>
          </a:p>
        </p:txBody>
      </p:sp>
    </p:spTree>
    <p:extLst>
      <p:ext uri="{BB962C8B-B14F-4D97-AF65-F5344CB8AC3E}">
        <p14:creationId xmlns:p14="http://schemas.microsoft.com/office/powerpoint/2010/main" val="2786439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979A99-56FB-4A05-88EA-3C9945464480}" type="slidenum">
              <a:rPr lang="en-US" smtClean="0"/>
              <a:pPr/>
              <a:t>10</a:t>
            </a:fld>
            <a:endParaRPr lang="en-US"/>
          </a:p>
        </p:txBody>
      </p:sp>
    </p:spTree>
    <p:extLst>
      <p:ext uri="{BB962C8B-B14F-4D97-AF65-F5344CB8AC3E}">
        <p14:creationId xmlns:p14="http://schemas.microsoft.com/office/powerpoint/2010/main" val="725337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979A99-56FB-4A05-88EA-3C9945464480}" type="slidenum">
              <a:rPr lang="en-US" smtClean="0"/>
              <a:pPr/>
              <a:t>11</a:t>
            </a:fld>
            <a:endParaRPr lang="en-US"/>
          </a:p>
        </p:txBody>
      </p:sp>
    </p:spTree>
    <p:extLst>
      <p:ext uri="{BB962C8B-B14F-4D97-AF65-F5344CB8AC3E}">
        <p14:creationId xmlns:p14="http://schemas.microsoft.com/office/powerpoint/2010/main" val="557672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979A99-56FB-4A05-88EA-3C9945464480}" type="slidenum">
              <a:rPr lang="en-US" smtClean="0"/>
              <a:pPr/>
              <a:t>12</a:t>
            </a:fld>
            <a:endParaRPr lang="en-US"/>
          </a:p>
        </p:txBody>
      </p:sp>
    </p:spTree>
    <p:extLst>
      <p:ext uri="{BB962C8B-B14F-4D97-AF65-F5344CB8AC3E}">
        <p14:creationId xmlns:p14="http://schemas.microsoft.com/office/powerpoint/2010/main" val="2398585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51752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979A99-56FB-4A05-88EA-3C9945464480}" type="slidenum">
              <a:rPr lang="en-US" smtClean="0"/>
              <a:pPr/>
              <a:t>14</a:t>
            </a:fld>
            <a:endParaRPr lang="en-US"/>
          </a:p>
        </p:txBody>
      </p:sp>
    </p:spTree>
    <p:extLst>
      <p:ext uri="{BB962C8B-B14F-4D97-AF65-F5344CB8AC3E}">
        <p14:creationId xmlns:p14="http://schemas.microsoft.com/office/powerpoint/2010/main" val="370121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8150" y="201613"/>
            <a:ext cx="1357313"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911920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61155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216990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210037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2025430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979A99-56FB-4A05-88EA-3C9945464480}" type="slidenum">
              <a:rPr lang="en-US" smtClean="0"/>
              <a:pPr/>
              <a:t>7</a:t>
            </a:fld>
            <a:endParaRPr lang="en-US"/>
          </a:p>
        </p:txBody>
      </p:sp>
    </p:spTree>
    <p:extLst>
      <p:ext uri="{BB962C8B-B14F-4D97-AF65-F5344CB8AC3E}">
        <p14:creationId xmlns:p14="http://schemas.microsoft.com/office/powerpoint/2010/main" val="38279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441278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814174">
              <a:defRPr b="1">
                <a:solidFill>
                  <a:schemeClr val="tx1"/>
                </a:solidFill>
                <a:latin typeface="Arial" panose="020B0604020202020204" pitchFamily="34" charset="0"/>
              </a:defRPr>
            </a:lvl1pPr>
            <a:lvl2pPr marL="665204" indent="-255167" defTabSz="814174">
              <a:defRPr b="1">
                <a:solidFill>
                  <a:schemeClr val="tx1"/>
                </a:solidFill>
                <a:latin typeface="Arial" panose="020B0604020202020204" pitchFamily="34" charset="0"/>
              </a:defRPr>
            </a:lvl2pPr>
            <a:lvl3pPr marL="1023616" indent="-203543" defTabSz="814174">
              <a:defRPr b="1">
                <a:solidFill>
                  <a:schemeClr val="tx1"/>
                </a:solidFill>
                <a:latin typeface="Arial" panose="020B0604020202020204" pitchFamily="34" charset="0"/>
              </a:defRPr>
            </a:lvl3pPr>
            <a:lvl4pPr marL="1432178" indent="-203543" defTabSz="814174">
              <a:defRPr b="1">
                <a:solidFill>
                  <a:schemeClr val="tx1"/>
                </a:solidFill>
                <a:latin typeface="Arial" panose="020B0604020202020204" pitchFamily="34" charset="0"/>
              </a:defRPr>
            </a:lvl4pPr>
            <a:lvl5pPr marL="1842214" indent="-203543" defTabSz="814174">
              <a:defRPr b="1">
                <a:solidFill>
                  <a:schemeClr val="tx1"/>
                </a:solidFill>
                <a:latin typeface="Arial" panose="020B0604020202020204" pitchFamily="34" charset="0"/>
              </a:defRPr>
            </a:lvl5pPr>
            <a:lvl6pPr marL="2267000" indent="-203543" defTabSz="814174" eaLnBrk="0" fontAlgn="base" hangingPunct="0">
              <a:spcBef>
                <a:spcPct val="0"/>
              </a:spcBef>
              <a:spcAft>
                <a:spcPct val="0"/>
              </a:spcAft>
              <a:defRPr b="1">
                <a:solidFill>
                  <a:schemeClr val="tx1"/>
                </a:solidFill>
                <a:latin typeface="Arial" panose="020B0604020202020204" pitchFamily="34" charset="0"/>
              </a:defRPr>
            </a:lvl6pPr>
            <a:lvl7pPr marL="2691787" indent="-203543" defTabSz="814174" eaLnBrk="0" fontAlgn="base" hangingPunct="0">
              <a:spcBef>
                <a:spcPct val="0"/>
              </a:spcBef>
              <a:spcAft>
                <a:spcPct val="0"/>
              </a:spcAft>
              <a:defRPr b="1">
                <a:solidFill>
                  <a:schemeClr val="tx1"/>
                </a:solidFill>
                <a:latin typeface="Arial" panose="020B0604020202020204" pitchFamily="34" charset="0"/>
              </a:defRPr>
            </a:lvl7pPr>
            <a:lvl8pPr marL="3116573" indent="-203543" defTabSz="814174" eaLnBrk="0" fontAlgn="base" hangingPunct="0">
              <a:spcBef>
                <a:spcPct val="0"/>
              </a:spcBef>
              <a:spcAft>
                <a:spcPct val="0"/>
              </a:spcAft>
              <a:defRPr b="1">
                <a:solidFill>
                  <a:schemeClr val="tx1"/>
                </a:solidFill>
                <a:latin typeface="Arial" panose="020B0604020202020204" pitchFamily="34" charset="0"/>
              </a:defRPr>
            </a:lvl8pPr>
            <a:lvl9pPr marL="3541359" indent="-203543" defTabSz="814174"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814174"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Arial Narrow" panose="020B0606020202030204" pitchFamily="34" charset="0"/>
              <a:ea typeface="+mn-ea"/>
              <a:cs typeface="+mn-cs"/>
            </a:endParaRPr>
          </a:p>
        </p:txBody>
      </p:sp>
      <p:sp>
        <p:nvSpPr>
          <p:cNvPr id="110595" name="Rectangle 2"/>
          <p:cNvSpPr>
            <a:spLocks noGrp="1" noRot="1" noChangeAspect="1" noChangeArrowheads="1" noTextEdit="1"/>
          </p:cNvSpPr>
          <p:nvPr>
            <p:ph type="sldImg"/>
          </p:nvPr>
        </p:nvSpPr>
        <p:spPr>
          <a:xfrm>
            <a:off x="9329738" y="201613"/>
            <a:ext cx="1355725" cy="1017587"/>
          </a:xfrm>
          <a:ln/>
        </p:spPr>
      </p:sp>
      <p:sp>
        <p:nvSpPr>
          <p:cNvPr id="1105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936420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FC8D1D9-6DF4-4F33-B557-B0D0CCB07B4F}" type="datetime1">
              <a:rPr lang="en-US"/>
              <a:pPr/>
              <a:t>1/25/2024</a:t>
            </a:fld>
            <a:endParaRPr lang="en-US"/>
          </a:p>
        </p:txBody>
      </p:sp>
      <p:sp>
        <p:nvSpPr>
          <p:cNvPr id="5" name="Footer Placeholder 4"/>
          <p:cNvSpPr>
            <a:spLocks noGrp="1"/>
          </p:cNvSpPr>
          <p:nvPr>
            <p:ph type="ftr" sz="quarter" idx="11"/>
          </p:nvPr>
        </p:nvSpPr>
        <p:spPr/>
        <p:txBody>
          <a:bodyPr/>
          <a:lstStyle>
            <a:lvl1pPr>
              <a:defRPr/>
            </a:lvl1pPr>
          </a:lstStyle>
          <a:p>
            <a:r>
              <a:rPr lang="en-US"/>
              <a:t>The Real Estate Roundtable</a:t>
            </a:r>
          </a:p>
        </p:txBody>
      </p:sp>
      <p:sp>
        <p:nvSpPr>
          <p:cNvPr id="6" name="Slide Number Placeholder 5"/>
          <p:cNvSpPr>
            <a:spLocks noGrp="1"/>
          </p:cNvSpPr>
          <p:nvPr>
            <p:ph type="sldNum" sz="quarter" idx="12"/>
          </p:nvPr>
        </p:nvSpPr>
        <p:spPr/>
        <p:txBody>
          <a:bodyPr/>
          <a:lstStyle>
            <a:lvl1pPr>
              <a:defRPr/>
            </a:lvl1pPr>
          </a:lstStyle>
          <a:p>
            <a:fld id="{63B356A1-5F73-4A98-AAF3-ED24A66B08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A6B0F06-8133-46C0-A291-56D20EA1DDD5}" type="datetime1">
              <a:rPr lang="en-US"/>
              <a:pPr/>
              <a:t>1/25/2024</a:t>
            </a:fld>
            <a:endParaRPr lang="en-US"/>
          </a:p>
        </p:txBody>
      </p:sp>
      <p:sp>
        <p:nvSpPr>
          <p:cNvPr id="5" name="Footer Placeholder 4"/>
          <p:cNvSpPr>
            <a:spLocks noGrp="1"/>
          </p:cNvSpPr>
          <p:nvPr>
            <p:ph type="ftr" sz="quarter" idx="11"/>
          </p:nvPr>
        </p:nvSpPr>
        <p:spPr/>
        <p:txBody>
          <a:bodyPr/>
          <a:lstStyle>
            <a:lvl1pPr>
              <a:defRPr/>
            </a:lvl1pPr>
          </a:lstStyle>
          <a:p>
            <a:r>
              <a:rPr lang="en-US"/>
              <a:t>The Real Estate Roundtable</a:t>
            </a:r>
          </a:p>
        </p:txBody>
      </p:sp>
      <p:sp>
        <p:nvSpPr>
          <p:cNvPr id="6" name="Slide Number Placeholder 5"/>
          <p:cNvSpPr>
            <a:spLocks noGrp="1"/>
          </p:cNvSpPr>
          <p:nvPr>
            <p:ph type="sldNum" sz="quarter" idx="12"/>
          </p:nvPr>
        </p:nvSpPr>
        <p:spPr/>
        <p:txBody>
          <a:bodyPr/>
          <a:lstStyle>
            <a:lvl1pPr>
              <a:defRPr/>
            </a:lvl1pPr>
          </a:lstStyle>
          <a:p>
            <a:fld id="{311B9CE5-1DF6-44D6-B06D-B03F674F8F0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1C6C60-49DF-48A5-868B-FB3A99E24C87}" type="datetime1">
              <a:rPr lang="en-US"/>
              <a:pPr/>
              <a:t>1/25/2024</a:t>
            </a:fld>
            <a:endParaRPr lang="en-US"/>
          </a:p>
        </p:txBody>
      </p:sp>
      <p:sp>
        <p:nvSpPr>
          <p:cNvPr id="5" name="Footer Placeholder 4"/>
          <p:cNvSpPr>
            <a:spLocks noGrp="1"/>
          </p:cNvSpPr>
          <p:nvPr>
            <p:ph type="ftr" sz="quarter" idx="11"/>
          </p:nvPr>
        </p:nvSpPr>
        <p:spPr/>
        <p:txBody>
          <a:bodyPr/>
          <a:lstStyle>
            <a:lvl1pPr>
              <a:defRPr/>
            </a:lvl1pPr>
          </a:lstStyle>
          <a:p>
            <a:r>
              <a:rPr lang="en-US"/>
              <a:t>The Real Estate Roundtable</a:t>
            </a:r>
          </a:p>
        </p:txBody>
      </p:sp>
      <p:sp>
        <p:nvSpPr>
          <p:cNvPr id="6" name="Slide Number Placeholder 5"/>
          <p:cNvSpPr>
            <a:spLocks noGrp="1"/>
          </p:cNvSpPr>
          <p:nvPr>
            <p:ph type="sldNum" sz="quarter" idx="12"/>
          </p:nvPr>
        </p:nvSpPr>
        <p:spPr/>
        <p:txBody>
          <a:bodyPr/>
          <a:lstStyle>
            <a:lvl1pPr>
              <a:defRPr/>
            </a:lvl1pPr>
          </a:lstStyle>
          <a:p>
            <a:fld id="{EC95FC29-CE84-4802-8A04-46FF322C97A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E2EC78E8-F16F-454E-9CFC-5144621F7F48}" type="datetime1">
              <a:rPr lang="en-US"/>
              <a:pPr/>
              <a:t>1/25/2024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t>The Real Estate Roundtable</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FEFCAF4-CC4F-4A7D-8B24-EF5E08CDAB6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fld id="{4AF83D9F-E942-4482-A9B2-91B34D05EA5F}" type="datetime1">
              <a:rPr lang="en-US">
                <a:solidFill>
                  <a:prstClr val="black"/>
                </a:solidFill>
              </a:rPr>
              <a:pPr/>
              <a:t>1/25/2024</a:t>
            </a:fld>
            <a:endParaRPr lang="en-US">
              <a:solidFill>
                <a:prstClr val="black"/>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prstClr val="black"/>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2D77D537-4E2E-41F9-A919-3220BC5FD5D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19904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FC8D1D9-6DF4-4F33-B557-B0D0CCB07B4F}" type="datetime1">
              <a:rPr lang="en-US">
                <a:solidFill>
                  <a:prstClr val="black"/>
                </a:solidFill>
              </a:rPr>
              <a:pPr/>
              <a:t>1/25/2024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6" name="Slide Number Placeholder 5"/>
          <p:cNvSpPr>
            <a:spLocks noGrp="1"/>
          </p:cNvSpPr>
          <p:nvPr>
            <p:ph type="sldNum" sz="quarter" idx="12"/>
          </p:nvPr>
        </p:nvSpPr>
        <p:spPr/>
        <p:txBody>
          <a:bodyPr/>
          <a:lstStyle>
            <a:lvl1pPr>
              <a:defRPr/>
            </a:lvl1pPr>
          </a:lstStyle>
          <a:p>
            <a:fld id="{63B356A1-5F73-4A98-AAF3-ED24A66B08DF}"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734790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F1AAA9B-7BD1-43B1-93B9-7B91D81B2032}" type="datetime1">
              <a:rPr lang="en-US">
                <a:solidFill>
                  <a:prstClr val="black"/>
                </a:solidFill>
              </a:rPr>
              <a:pPr/>
              <a:t>1/25/2024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6" name="Slide Number Placeholder 5"/>
          <p:cNvSpPr>
            <a:spLocks noGrp="1"/>
          </p:cNvSpPr>
          <p:nvPr>
            <p:ph type="sldNum" sz="quarter" idx="12"/>
          </p:nvPr>
        </p:nvSpPr>
        <p:spPr/>
        <p:txBody>
          <a:bodyPr/>
          <a:lstStyle>
            <a:lvl1pPr>
              <a:defRPr/>
            </a:lvl1pPr>
          </a:lstStyle>
          <a:p>
            <a:fld id="{97152E72-B8EA-445C-805B-CF20E31112DE}"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19452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F195D2C-F3D9-4F01-81DE-CD7252D0897A}" type="datetime1">
              <a:rPr lang="en-US">
                <a:solidFill>
                  <a:prstClr val="black"/>
                </a:solidFill>
              </a:rPr>
              <a:pPr/>
              <a:t>1/25/2024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6" name="Slide Number Placeholder 5"/>
          <p:cNvSpPr>
            <a:spLocks noGrp="1"/>
          </p:cNvSpPr>
          <p:nvPr>
            <p:ph type="sldNum" sz="quarter" idx="12"/>
          </p:nvPr>
        </p:nvSpPr>
        <p:spPr/>
        <p:txBody>
          <a:bodyPr/>
          <a:lstStyle>
            <a:lvl1pPr>
              <a:defRPr/>
            </a:lvl1pPr>
          </a:lstStyle>
          <a:p>
            <a:fld id="{E47AF7CD-E97D-4B99-A903-0781A6452C30}"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6283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877960E-009A-4826-8C28-D963FA45A1E1}" type="datetime1">
              <a:rPr lang="en-US">
                <a:solidFill>
                  <a:prstClr val="black"/>
                </a:solidFill>
              </a:rPr>
              <a:pPr/>
              <a:t>1/25/2024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7" name="Slide Number Placeholder 6"/>
          <p:cNvSpPr>
            <a:spLocks noGrp="1"/>
          </p:cNvSpPr>
          <p:nvPr>
            <p:ph type="sldNum" sz="quarter" idx="12"/>
          </p:nvPr>
        </p:nvSpPr>
        <p:spPr/>
        <p:txBody>
          <a:bodyPr/>
          <a:lstStyle>
            <a:lvl1pPr>
              <a:defRPr/>
            </a:lvl1pPr>
          </a:lstStyle>
          <a:p>
            <a:fld id="{2B0A7CA0-F24F-4416-9094-9D324E298BBA}"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14057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3C72140-993D-4E6F-8959-01385CFCAE58}" type="datetime1">
              <a:rPr lang="en-US">
                <a:solidFill>
                  <a:prstClr val="black"/>
                </a:solidFill>
              </a:rPr>
              <a:pPr/>
              <a:t>1/25/2024</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9" name="Slide Number Placeholder 8"/>
          <p:cNvSpPr>
            <a:spLocks noGrp="1"/>
          </p:cNvSpPr>
          <p:nvPr>
            <p:ph type="sldNum" sz="quarter" idx="12"/>
          </p:nvPr>
        </p:nvSpPr>
        <p:spPr/>
        <p:txBody>
          <a:bodyPr/>
          <a:lstStyle>
            <a:lvl1pPr>
              <a:defRPr/>
            </a:lvl1pPr>
          </a:lstStyle>
          <a:p>
            <a:fld id="{7B5F1BD8-4A89-42D7-A5A9-76E62A5D31CE}"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34064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4088048-B8C7-4D9E-955E-8B4D2F9B282D}" type="datetime1">
              <a:rPr lang="en-US">
                <a:solidFill>
                  <a:prstClr val="black"/>
                </a:solidFill>
              </a:rPr>
              <a:pPr/>
              <a:t>1/25/2024</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5" name="Slide Number Placeholder 4"/>
          <p:cNvSpPr>
            <a:spLocks noGrp="1"/>
          </p:cNvSpPr>
          <p:nvPr>
            <p:ph type="sldNum" sz="quarter" idx="12"/>
          </p:nvPr>
        </p:nvSpPr>
        <p:spPr/>
        <p:txBody>
          <a:bodyPr/>
          <a:lstStyle>
            <a:lvl1pPr>
              <a:defRPr/>
            </a:lvl1pPr>
          </a:lstStyle>
          <a:p>
            <a:fld id="{325AD544-6BC9-44A4-A54A-222296947057}"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9107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F1AAA9B-7BD1-43B1-93B9-7B91D81B2032}" type="datetime1">
              <a:rPr lang="en-US"/>
              <a:pPr/>
              <a:t>1/25/2024</a:t>
            </a:fld>
            <a:endParaRPr lang="en-US"/>
          </a:p>
        </p:txBody>
      </p:sp>
      <p:sp>
        <p:nvSpPr>
          <p:cNvPr id="5" name="Footer Placeholder 4"/>
          <p:cNvSpPr>
            <a:spLocks noGrp="1"/>
          </p:cNvSpPr>
          <p:nvPr>
            <p:ph type="ftr" sz="quarter" idx="11"/>
          </p:nvPr>
        </p:nvSpPr>
        <p:spPr/>
        <p:txBody>
          <a:bodyPr/>
          <a:lstStyle>
            <a:lvl1pPr>
              <a:defRPr/>
            </a:lvl1pPr>
          </a:lstStyle>
          <a:p>
            <a:r>
              <a:rPr lang="en-US"/>
              <a:t>The Real Estate Roundtable</a:t>
            </a:r>
          </a:p>
        </p:txBody>
      </p:sp>
      <p:sp>
        <p:nvSpPr>
          <p:cNvPr id="6" name="Slide Number Placeholder 5"/>
          <p:cNvSpPr>
            <a:spLocks noGrp="1"/>
          </p:cNvSpPr>
          <p:nvPr>
            <p:ph type="sldNum" sz="quarter" idx="12"/>
          </p:nvPr>
        </p:nvSpPr>
        <p:spPr/>
        <p:txBody>
          <a:bodyPr/>
          <a:lstStyle>
            <a:lvl1pPr>
              <a:defRPr/>
            </a:lvl1pPr>
          </a:lstStyle>
          <a:p>
            <a:fld id="{97152E72-B8EA-445C-805B-CF20E31112DE}"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C0A1579-14BD-483E-AA16-28257924BFEE}" type="datetime1">
              <a:rPr lang="en-US">
                <a:solidFill>
                  <a:prstClr val="black"/>
                </a:solidFill>
              </a:rPr>
              <a:pPr/>
              <a:t>1/25/2024</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4" name="Slide Number Placeholder 3"/>
          <p:cNvSpPr>
            <a:spLocks noGrp="1"/>
          </p:cNvSpPr>
          <p:nvPr>
            <p:ph type="sldNum" sz="quarter" idx="12"/>
          </p:nvPr>
        </p:nvSpPr>
        <p:spPr/>
        <p:txBody>
          <a:bodyPr/>
          <a:lstStyle>
            <a:lvl1pPr>
              <a:defRPr/>
            </a:lvl1pPr>
          </a:lstStyle>
          <a:p>
            <a:fld id="{ED201157-30BE-491E-9EFA-3AA0EB873842}"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85596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297E549-BACC-4A32-AB0A-B4EA389922C7}" type="datetime1">
              <a:rPr lang="en-US">
                <a:solidFill>
                  <a:prstClr val="black"/>
                </a:solidFill>
              </a:rPr>
              <a:pPr/>
              <a:t>1/25/2024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7" name="Slide Number Placeholder 6"/>
          <p:cNvSpPr>
            <a:spLocks noGrp="1"/>
          </p:cNvSpPr>
          <p:nvPr>
            <p:ph type="sldNum" sz="quarter" idx="12"/>
          </p:nvPr>
        </p:nvSpPr>
        <p:spPr/>
        <p:txBody>
          <a:bodyPr/>
          <a:lstStyle>
            <a:lvl1pPr>
              <a:defRPr/>
            </a:lvl1pPr>
          </a:lstStyle>
          <a:p>
            <a:fld id="{6866B93A-83C4-4034-AD34-0B39FB9A18B1}"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72633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5F657B5-940F-4DDE-9326-5C1A9B243712}" type="datetime1">
              <a:rPr lang="en-US">
                <a:solidFill>
                  <a:prstClr val="black"/>
                </a:solidFill>
              </a:rPr>
              <a:pPr/>
              <a:t>1/25/2024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7" name="Slide Number Placeholder 6"/>
          <p:cNvSpPr>
            <a:spLocks noGrp="1"/>
          </p:cNvSpPr>
          <p:nvPr>
            <p:ph type="sldNum" sz="quarter" idx="12"/>
          </p:nvPr>
        </p:nvSpPr>
        <p:spPr/>
        <p:txBody>
          <a:bodyPr/>
          <a:lstStyle>
            <a:lvl1pPr>
              <a:defRPr/>
            </a:lvl1pPr>
          </a:lstStyle>
          <a:p>
            <a:fld id="{B3A79825-BB5E-448A-A90C-DA17A2F005F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4494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A6B0F06-8133-46C0-A291-56D20EA1DDD5}" type="datetime1">
              <a:rPr lang="en-US">
                <a:solidFill>
                  <a:prstClr val="black"/>
                </a:solidFill>
              </a:rPr>
              <a:pPr/>
              <a:t>1/25/2024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6" name="Slide Number Placeholder 5"/>
          <p:cNvSpPr>
            <a:spLocks noGrp="1"/>
          </p:cNvSpPr>
          <p:nvPr>
            <p:ph type="sldNum" sz="quarter" idx="12"/>
          </p:nvPr>
        </p:nvSpPr>
        <p:spPr/>
        <p:txBody>
          <a:bodyPr/>
          <a:lstStyle>
            <a:lvl1pPr>
              <a:defRPr/>
            </a:lvl1pPr>
          </a:lstStyle>
          <a:p>
            <a:fld id="{311B9CE5-1DF6-44D6-B06D-B03F674F8F0C}"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0838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1C6C60-49DF-48A5-868B-FB3A99E24C87}" type="datetime1">
              <a:rPr lang="en-US">
                <a:solidFill>
                  <a:prstClr val="black"/>
                </a:solidFill>
              </a:rPr>
              <a:pPr/>
              <a:t>1/25/2024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r>
              <a:rPr lang="en-US">
                <a:solidFill>
                  <a:prstClr val="black"/>
                </a:solidFill>
              </a:rPr>
              <a:t>The Real Estate Roundtable</a:t>
            </a:r>
          </a:p>
        </p:txBody>
      </p:sp>
      <p:sp>
        <p:nvSpPr>
          <p:cNvPr id="6" name="Slide Number Placeholder 5"/>
          <p:cNvSpPr>
            <a:spLocks noGrp="1"/>
          </p:cNvSpPr>
          <p:nvPr>
            <p:ph type="sldNum" sz="quarter" idx="12"/>
          </p:nvPr>
        </p:nvSpPr>
        <p:spPr/>
        <p:txBody>
          <a:bodyPr/>
          <a:lstStyle>
            <a:lvl1pPr>
              <a:defRPr/>
            </a:lvl1pPr>
          </a:lstStyle>
          <a:p>
            <a:fld id="{EC95FC29-CE84-4802-8A04-46FF322C97AD}"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55584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E2EC78E8-F16F-454E-9CFC-5144621F7F48}" type="datetime1">
              <a:rPr lang="en-US">
                <a:solidFill>
                  <a:prstClr val="black"/>
                </a:solidFill>
              </a:rPr>
              <a:pPr/>
              <a:t>1/25/2024</a:t>
            </a:fld>
            <a:endParaRPr lang="en-US">
              <a:solidFill>
                <a:prstClr val="black"/>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solidFill>
                  <a:prstClr val="black"/>
                </a:solidFill>
              </a:rPr>
              <a:t>The Real Estate Roundtable</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FEFCAF4-CC4F-4A7D-8B24-EF5E08CDAB6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1545085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fld id="{4AF83D9F-E942-4482-A9B2-91B34D05EA5F}" type="datetime1">
              <a:rPr lang="en-US">
                <a:solidFill>
                  <a:prstClr val="black"/>
                </a:solidFill>
              </a:rPr>
              <a:pPr/>
              <a:t>1/25/2024</a:t>
            </a:fld>
            <a:endParaRPr lang="en-US">
              <a:solidFill>
                <a:prstClr val="black"/>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prstClr val="black"/>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2D77D537-4E2E-41F9-A919-3220BC5FD5D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37190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F195D2C-F3D9-4F01-81DE-CD7252D0897A}" type="datetime1">
              <a:rPr lang="en-US"/>
              <a:pPr/>
              <a:t>1/25/2024</a:t>
            </a:fld>
            <a:endParaRPr lang="en-US"/>
          </a:p>
        </p:txBody>
      </p:sp>
      <p:sp>
        <p:nvSpPr>
          <p:cNvPr id="5" name="Footer Placeholder 4"/>
          <p:cNvSpPr>
            <a:spLocks noGrp="1"/>
          </p:cNvSpPr>
          <p:nvPr>
            <p:ph type="ftr" sz="quarter" idx="11"/>
          </p:nvPr>
        </p:nvSpPr>
        <p:spPr/>
        <p:txBody>
          <a:bodyPr/>
          <a:lstStyle>
            <a:lvl1pPr>
              <a:defRPr/>
            </a:lvl1pPr>
          </a:lstStyle>
          <a:p>
            <a:r>
              <a:rPr lang="en-US"/>
              <a:t>The Real Estate Roundtable</a:t>
            </a:r>
          </a:p>
        </p:txBody>
      </p:sp>
      <p:sp>
        <p:nvSpPr>
          <p:cNvPr id="6" name="Slide Number Placeholder 5"/>
          <p:cNvSpPr>
            <a:spLocks noGrp="1"/>
          </p:cNvSpPr>
          <p:nvPr>
            <p:ph type="sldNum" sz="quarter" idx="12"/>
          </p:nvPr>
        </p:nvSpPr>
        <p:spPr/>
        <p:txBody>
          <a:bodyPr/>
          <a:lstStyle>
            <a:lvl1pPr>
              <a:defRPr/>
            </a:lvl1pPr>
          </a:lstStyle>
          <a:p>
            <a:fld id="{E47AF7CD-E97D-4B99-A903-0781A6452C3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877960E-009A-4826-8C28-D963FA45A1E1}" type="datetime1">
              <a:rPr lang="en-US"/>
              <a:pPr/>
              <a:t>1/25/2024</a:t>
            </a:fld>
            <a:endParaRPr lang="en-US"/>
          </a:p>
        </p:txBody>
      </p:sp>
      <p:sp>
        <p:nvSpPr>
          <p:cNvPr id="6" name="Footer Placeholder 5"/>
          <p:cNvSpPr>
            <a:spLocks noGrp="1"/>
          </p:cNvSpPr>
          <p:nvPr>
            <p:ph type="ftr" sz="quarter" idx="11"/>
          </p:nvPr>
        </p:nvSpPr>
        <p:spPr/>
        <p:txBody>
          <a:bodyPr/>
          <a:lstStyle>
            <a:lvl1pPr>
              <a:defRPr/>
            </a:lvl1pPr>
          </a:lstStyle>
          <a:p>
            <a:r>
              <a:rPr lang="en-US"/>
              <a:t>The Real Estate Roundtable</a:t>
            </a:r>
          </a:p>
        </p:txBody>
      </p:sp>
      <p:sp>
        <p:nvSpPr>
          <p:cNvPr id="7" name="Slide Number Placeholder 6"/>
          <p:cNvSpPr>
            <a:spLocks noGrp="1"/>
          </p:cNvSpPr>
          <p:nvPr>
            <p:ph type="sldNum" sz="quarter" idx="12"/>
          </p:nvPr>
        </p:nvSpPr>
        <p:spPr/>
        <p:txBody>
          <a:bodyPr/>
          <a:lstStyle>
            <a:lvl1pPr>
              <a:defRPr/>
            </a:lvl1pPr>
          </a:lstStyle>
          <a:p>
            <a:fld id="{2B0A7CA0-F24F-4416-9094-9D324E298BB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3C72140-993D-4E6F-8959-01385CFCAE58}" type="datetime1">
              <a:rPr lang="en-US"/>
              <a:pPr/>
              <a:t>1/25/2024</a:t>
            </a:fld>
            <a:endParaRPr lang="en-US"/>
          </a:p>
        </p:txBody>
      </p:sp>
      <p:sp>
        <p:nvSpPr>
          <p:cNvPr id="8" name="Footer Placeholder 7"/>
          <p:cNvSpPr>
            <a:spLocks noGrp="1"/>
          </p:cNvSpPr>
          <p:nvPr>
            <p:ph type="ftr" sz="quarter" idx="11"/>
          </p:nvPr>
        </p:nvSpPr>
        <p:spPr/>
        <p:txBody>
          <a:bodyPr/>
          <a:lstStyle>
            <a:lvl1pPr>
              <a:defRPr/>
            </a:lvl1pPr>
          </a:lstStyle>
          <a:p>
            <a:r>
              <a:rPr lang="en-US"/>
              <a:t>The Real Estate Roundtable</a:t>
            </a:r>
          </a:p>
        </p:txBody>
      </p:sp>
      <p:sp>
        <p:nvSpPr>
          <p:cNvPr id="9" name="Slide Number Placeholder 8"/>
          <p:cNvSpPr>
            <a:spLocks noGrp="1"/>
          </p:cNvSpPr>
          <p:nvPr>
            <p:ph type="sldNum" sz="quarter" idx="12"/>
          </p:nvPr>
        </p:nvSpPr>
        <p:spPr/>
        <p:txBody>
          <a:bodyPr/>
          <a:lstStyle>
            <a:lvl1pPr>
              <a:defRPr/>
            </a:lvl1pPr>
          </a:lstStyle>
          <a:p>
            <a:fld id="{7B5F1BD8-4A89-42D7-A5A9-76E62A5D31C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4088048-B8C7-4D9E-955E-8B4D2F9B282D}" type="datetime1">
              <a:rPr lang="en-US"/>
              <a:pPr/>
              <a:t>1/25/2024</a:t>
            </a:fld>
            <a:endParaRPr lang="en-US"/>
          </a:p>
        </p:txBody>
      </p:sp>
      <p:sp>
        <p:nvSpPr>
          <p:cNvPr id="4" name="Footer Placeholder 3"/>
          <p:cNvSpPr>
            <a:spLocks noGrp="1"/>
          </p:cNvSpPr>
          <p:nvPr>
            <p:ph type="ftr" sz="quarter" idx="11"/>
          </p:nvPr>
        </p:nvSpPr>
        <p:spPr/>
        <p:txBody>
          <a:bodyPr/>
          <a:lstStyle>
            <a:lvl1pPr>
              <a:defRPr/>
            </a:lvl1pPr>
          </a:lstStyle>
          <a:p>
            <a:r>
              <a:rPr lang="en-US"/>
              <a:t>The Real Estate Roundtable</a:t>
            </a:r>
          </a:p>
        </p:txBody>
      </p:sp>
      <p:sp>
        <p:nvSpPr>
          <p:cNvPr id="5" name="Slide Number Placeholder 4"/>
          <p:cNvSpPr>
            <a:spLocks noGrp="1"/>
          </p:cNvSpPr>
          <p:nvPr>
            <p:ph type="sldNum" sz="quarter" idx="12"/>
          </p:nvPr>
        </p:nvSpPr>
        <p:spPr/>
        <p:txBody>
          <a:bodyPr/>
          <a:lstStyle>
            <a:lvl1pPr>
              <a:defRPr/>
            </a:lvl1pPr>
          </a:lstStyle>
          <a:p>
            <a:fld id="{325AD544-6BC9-44A4-A54A-22229694705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C0A1579-14BD-483E-AA16-28257924BFEE}" type="datetime1">
              <a:rPr lang="en-US"/>
              <a:pPr/>
              <a:t>1/25/2024</a:t>
            </a:fld>
            <a:endParaRPr lang="en-US"/>
          </a:p>
        </p:txBody>
      </p:sp>
      <p:sp>
        <p:nvSpPr>
          <p:cNvPr id="3" name="Footer Placeholder 2"/>
          <p:cNvSpPr>
            <a:spLocks noGrp="1"/>
          </p:cNvSpPr>
          <p:nvPr>
            <p:ph type="ftr" sz="quarter" idx="11"/>
          </p:nvPr>
        </p:nvSpPr>
        <p:spPr/>
        <p:txBody>
          <a:bodyPr/>
          <a:lstStyle>
            <a:lvl1pPr>
              <a:defRPr/>
            </a:lvl1pPr>
          </a:lstStyle>
          <a:p>
            <a:r>
              <a:rPr lang="en-US"/>
              <a:t>The Real Estate Roundtable</a:t>
            </a:r>
          </a:p>
        </p:txBody>
      </p:sp>
      <p:sp>
        <p:nvSpPr>
          <p:cNvPr id="4" name="Slide Number Placeholder 3"/>
          <p:cNvSpPr>
            <a:spLocks noGrp="1"/>
          </p:cNvSpPr>
          <p:nvPr>
            <p:ph type="sldNum" sz="quarter" idx="12"/>
          </p:nvPr>
        </p:nvSpPr>
        <p:spPr/>
        <p:txBody>
          <a:bodyPr/>
          <a:lstStyle>
            <a:lvl1pPr>
              <a:defRPr/>
            </a:lvl1pPr>
          </a:lstStyle>
          <a:p>
            <a:fld id="{ED201157-30BE-491E-9EFA-3AA0EB87384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297E549-BACC-4A32-AB0A-B4EA389922C7}" type="datetime1">
              <a:rPr lang="en-US"/>
              <a:pPr/>
              <a:t>1/25/2024</a:t>
            </a:fld>
            <a:endParaRPr lang="en-US"/>
          </a:p>
        </p:txBody>
      </p:sp>
      <p:sp>
        <p:nvSpPr>
          <p:cNvPr id="6" name="Footer Placeholder 5"/>
          <p:cNvSpPr>
            <a:spLocks noGrp="1"/>
          </p:cNvSpPr>
          <p:nvPr>
            <p:ph type="ftr" sz="quarter" idx="11"/>
          </p:nvPr>
        </p:nvSpPr>
        <p:spPr/>
        <p:txBody>
          <a:bodyPr/>
          <a:lstStyle>
            <a:lvl1pPr>
              <a:defRPr/>
            </a:lvl1pPr>
          </a:lstStyle>
          <a:p>
            <a:r>
              <a:rPr lang="en-US"/>
              <a:t>The Real Estate Roundtable</a:t>
            </a:r>
          </a:p>
        </p:txBody>
      </p:sp>
      <p:sp>
        <p:nvSpPr>
          <p:cNvPr id="7" name="Slide Number Placeholder 6"/>
          <p:cNvSpPr>
            <a:spLocks noGrp="1"/>
          </p:cNvSpPr>
          <p:nvPr>
            <p:ph type="sldNum" sz="quarter" idx="12"/>
          </p:nvPr>
        </p:nvSpPr>
        <p:spPr/>
        <p:txBody>
          <a:bodyPr/>
          <a:lstStyle>
            <a:lvl1pPr>
              <a:defRPr/>
            </a:lvl1pPr>
          </a:lstStyle>
          <a:p>
            <a:fld id="{6866B93A-83C4-4034-AD34-0B39FB9A18B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5F657B5-940F-4DDE-9326-5C1A9B243712}" type="datetime1">
              <a:rPr lang="en-US"/>
              <a:pPr/>
              <a:t>1/25/2024</a:t>
            </a:fld>
            <a:endParaRPr lang="en-US"/>
          </a:p>
        </p:txBody>
      </p:sp>
      <p:sp>
        <p:nvSpPr>
          <p:cNvPr id="6" name="Footer Placeholder 5"/>
          <p:cNvSpPr>
            <a:spLocks noGrp="1"/>
          </p:cNvSpPr>
          <p:nvPr>
            <p:ph type="ftr" sz="quarter" idx="11"/>
          </p:nvPr>
        </p:nvSpPr>
        <p:spPr/>
        <p:txBody>
          <a:bodyPr/>
          <a:lstStyle>
            <a:lvl1pPr>
              <a:defRPr/>
            </a:lvl1pPr>
          </a:lstStyle>
          <a:p>
            <a:r>
              <a:rPr lang="en-US"/>
              <a:t>The Real Estate Roundtable</a:t>
            </a:r>
          </a:p>
        </p:txBody>
      </p:sp>
      <p:sp>
        <p:nvSpPr>
          <p:cNvPr id="7" name="Slide Number Placeholder 6"/>
          <p:cNvSpPr>
            <a:spLocks noGrp="1"/>
          </p:cNvSpPr>
          <p:nvPr>
            <p:ph type="sldNum" sz="quarter" idx="12"/>
          </p:nvPr>
        </p:nvSpPr>
        <p:spPr/>
        <p:txBody>
          <a:bodyPr/>
          <a:lstStyle>
            <a:lvl1pPr>
              <a:defRPr/>
            </a:lvl1pPr>
          </a:lstStyle>
          <a:p>
            <a:fld id="{B3A79825-BB5E-448A-A90C-DA17A2F005F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19E8A603-3D61-45FB-9E0D-C0273C710DB9}" type="datetime1">
              <a:rPr lang="en-US"/>
              <a:pPr/>
              <a:t>1/25/2024</a:t>
            </a:fld>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t>The Real Estate Roundtable</a:t>
            </a:r>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8A2AC3A-D51C-4C5A-8CFA-7635920BE13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707" r:id="rId13"/>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19E8A603-3D61-45FB-9E0D-C0273C710DB9}" type="datetime1">
              <a:rPr lang="en-US">
                <a:solidFill>
                  <a:prstClr val="black"/>
                </a:solidFill>
              </a:rPr>
              <a:pPr/>
              <a:t>1/25/2024</a:t>
            </a:fld>
            <a:endParaRPr lang="en-US">
              <a:solidFill>
                <a:prstClr val="black"/>
              </a:solidFill>
            </a:endParaRPr>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a:solidFill>
                  <a:prstClr val="black"/>
                </a:solidFill>
              </a:rPr>
              <a:t>The Real Estate Roundtable</a:t>
            </a:r>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8A2AC3A-D51C-4C5A-8CFA-7635920BE139}"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9116792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er.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hyperlink" Target="http://www.rer.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534400" cy="3505200"/>
          </a:xfrm>
        </p:spPr>
        <p:txBody>
          <a:bodyPr/>
          <a:lstStyle/>
          <a:p>
            <a:pPr algn="ctr">
              <a:buNone/>
            </a:pPr>
            <a:r>
              <a:rPr lang="en-US" dirty="0" smtClean="0"/>
              <a:t>	</a:t>
            </a:r>
            <a:r>
              <a:rPr lang="en-US" sz="2800" dirty="0" smtClean="0">
                <a:solidFill>
                  <a:schemeClr val="tx2"/>
                </a:solidFill>
              </a:rPr>
              <a:t>Credit &amp; Capital Market Issues</a:t>
            </a:r>
            <a:endParaRPr lang="en-US" dirty="0" smtClean="0">
              <a:solidFill>
                <a:schemeClr val="tx2"/>
              </a:solidFill>
            </a:endParaRPr>
          </a:p>
          <a:p>
            <a:pPr indent="0" algn="ctr">
              <a:spcBef>
                <a:spcPts val="0"/>
              </a:spcBef>
              <a:buNone/>
            </a:pPr>
            <a:endParaRPr lang="en-US" dirty="0" smtClean="0">
              <a:solidFill>
                <a:schemeClr val="tx2"/>
              </a:solidFill>
            </a:endParaRPr>
          </a:p>
          <a:p>
            <a:pPr indent="0" algn="ctr">
              <a:spcBef>
                <a:spcPts val="0"/>
              </a:spcBef>
              <a:buNone/>
            </a:pPr>
            <a:r>
              <a:rPr lang="en-US" sz="3600" dirty="0" smtClean="0">
                <a:solidFill>
                  <a:schemeClr val="tx2"/>
                </a:solidFill>
              </a:rPr>
              <a:t>State of the Industry Meeting</a:t>
            </a:r>
            <a:endParaRPr lang="en-US" sz="3600" dirty="0">
              <a:solidFill>
                <a:schemeClr val="tx2"/>
              </a:solidFill>
            </a:endParaRPr>
          </a:p>
          <a:p>
            <a:pPr algn="ctr">
              <a:spcBef>
                <a:spcPts val="0"/>
              </a:spcBef>
              <a:buNone/>
            </a:pPr>
            <a:endParaRPr lang="en-US" sz="2000" dirty="0" smtClean="0">
              <a:solidFill>
                <a:schemeClr val="tx2"/>
              </a:solidFill>
              <a:latin typeface="Arial" panose="020B0604020202020204" pitchFamily="34" charset="0"/>
              <a:cs typeface="Arial" panose="020B0604020202020204" pitchFamily="34" charset="0"/>
            </a:endParaRPr>
          </a:p>
          <a:p>
            <a:pPr algn="ctr">
              <a:spcBef>
                <a:spcPts val="0"/>
              </a:spcBef>
              <a:buNone/>
            </a:pPr>
            <a:r>
              <a:rPr lang="en-US" sz="2000" dirty="0" smtClean="0">
                <a:solidFill>
                  <a:schemeClr val="tx2"/>
                </a:solidFill>
                <a:latin typeface="Arial" panose="020B0604020202020204" pitchFamily="34" charset="0"/>
                <a:cs typeface="Arial" panose="020B0604020202020204" pitchFamily="34" charset="0"/>
              </a:rPr>
              <a:t>January 23, 2024</a:t>
            </a:r>
            <a:endParaRPr lang="en-US" sz="2000" dirty="0">
              <a:solidFill>
                <a:schemeClr val="tx2"/>
              </a:solidFill>
              <a:latin typeface="Arial" panose="020B0604020202020204" pitchFamily="34" charset="0"/>
              <a:cs typeface="Arial" panose="020B0604020202020204" pitchFamily="34" charset="0"/>
            </a:endParaRPr>
          </a:p>
          <a:p>
            <a:pPr algn="ctr">
              <a:spcBef>
                <a:spcPts val="0"/>
              </a:spcBef>
              <a:buNone/>
            </a:pPr>
            <a:endParaRPr lang="en-US" sz="2000" dirty="0" smtClean="0">
              <a:solidFill>
                <a:schemeClr val="tx2"/>
              </a:solidFill>
            </a:endParaRPr>
          </a:p>
          <a:p>
            <a:pPr algn="ctr">
              <a:spcBef>
                <a:spcPts val="0"/>
              </a:spcBef>
              <a:buNone/>
            </a:pPr>
            <a:r>
              <a:rPr lang="en-US" sz="2000" i="1" dirty="0" smtClean="0">
                <a:solidFill>
                  <a:schemeClr val="tx2"/>
                </a:solidFill>
              </a:rPr>
              <a:t>National Policy Update</a:t>
            </a:r>
            <a:endParaRPr lang="en-US" sz="2000" i="1" dirty="0">
              <a:solidFill>
                <a:schemeClr val="tx2"/>
              </a:solidFill>
            </a:endParaRPr>
          </a:p>
          <a:p>
            <a:pPr algn="ctr">
              <a:spcBef>
                <a:spcPts val="0"/>
              </a:spcBef>
              <a:buNone/>
            </a:pPr>
            <a:endParaRPr lang="en-US" sz="2000" dirty="0">
              <a:hlinkClick r:id="rId3"/>
            </a:endParaRPr>
          </a:p>
          <a:p>
            <a:pPr algn="ctr">
              <a:spcBef>
                <a:spcPts val="0"/>
              </a:spcBef>
              <a:buNone/>
            </a:pPr>
            <a:r>
              <a:rPr lang="en-US" sz="2000" dirty="0" smtClean="0">
                <a:hlinkClick r:id="rId3"/>
              </a:rPr>
              <a:t>www.rer.org</a:t>
            </a:r>
            <a:endParaRPr lang="en-US" sz="2000" dirty="0" smtClean="0"/>
          </a:p>
          <a:p>
            <a:pPr algn="ctr">
              <a:spcBef>
                <a:spcPts val="0"/>
              </a:spcBef>
              <a:buNone/>
            </a:pPr>
            <a:endParaRPr lang="en-US" sz="2000" dirty="0" smtClean="0"/>
          </a:p>
          <a:p>
            <a:pPr>
              <a:buNone/>
            </a:pPr>
            <a:endParaRPr lang="en-US" dirty="0"/>
          </a:p>
        </p:txBody>
      </p:sp>
      <p:sp>
        <p:nvSpPr>
          <p:cNvPr id="6" name="Freeform 30"/>
          <p:cNvSpPr>
            <a:spLocks/>
          </p:cNvSpPr>
          <p:nvPr/>
        </p:nvSpPr>
        <p:spPr bwMode="auto">
          <a:xfrm>
            <a:off x="380043" y="384940"/>
            <a:ext cx="70902" cy="101332"/>
          </a:xfrm>
          <a:custGeom>
            <a:avLst/>
            <a:gdLst/>
            <a:ahLst/>
            <a:cxnLst>
              <a:cxn ang="0">
                <a:pos x="4" y="140"/>
              </a:cxn>
              <a:cxn ang="0">
                <a:pos x="30" y="92"/>
              </a:cxn>
              <a:cxn ang="0">
                <a:pos x="62" y="48"/>
              </a:cxn>
              <a:cxn ang="0">
                <a:pos x="98" y="6"/>
              </a:cxn>
              <a:cxn ang="0">
                <a:pos x="92" y="0"/>
              </a:cxn>
              <a:cxn ang="0">
                <a:pos x="56" y="42"/>
              </a:cxn>
              <a:cxn ang="0">
                <a:pos x="26" y="88"/>
              </a:cxn>
              <a:cxn ang="0">
                <a:pos x="0" y="138"/>
              </a:cxn>
              <a:cxn ang="0">
                <a:pos x="4" y="140"/>
              </a:cxn>
            </a:cxnLst>
            <a:rect l="0" t="0" r="r" b="b"/>
            <a:pathLst>
              <a:path w="98" h="140">
                <a:moveTo>
                  <a:pt x="4" y="140"/>
                </a:moveTo>
                <a:lnTo>
                  <a:pt x="30" y="92"/>
                </a:lnTo>
                <a:lnTo>
                  <a:pt x="62" y="48"/>
                </a:lnTo>
                <a:lnTo>
                  <a:pt x="98" y="6"/>
                </a:lnTo>
                <a:lnTo>
                  <a:pt x="92" y="0"/>
                </a:lnTo>
                <a:lnTo>
                  <a:pt x="56" y="42"/>
                </a:lnTo>
                <a:lnTo>
                  <a:pt x="26" y="88"/>
                </a:lnTo>
                <a:lnTo>
                  <a:pt x="0" y="138"/>
                </a:lnTo>
                <a:lnTo>
                  <a:pt x="4" y="140"/>
                </a:lnTo>
                <a:close/>
              </a:path>
            </a:pathLst>
          </a:custGeom>
          <a:solidFill>
            <a:srgbClr val="FFFFFF"/>
          </a:solidFill>
          <a:ln w="0">
            <a:noFill/>
            <a:prstDash val="solid"/>
            <a:round/>
            <a:headEnd/>
            <a:tailEnd/>
          </a:ln>
        </p:spPr>
        <p:txBody>
          <a:bodyPr/>
          <a:lstStyle/>
          <a:p>
            <a:endParaRPr lang="en-US"/>
          </a:p>
        </p:txBody>
      </p:sp>
      <p:pic>
        <p:nvPicPr>
          <p:cNvPr id="5" name="Picture 4"/>
          <p:cNvPicPr>
            <a:picLocks noChangeAspect="1" noChangeArrowheads="1"/>
          </p:cNvPicPr>
          <p:nvPr/>
        </p:nvPicPr>
        <p:blipFill>
          <a:blip r:embed="rId4" cstate="print"/>
          <a:srcRect/>
          <a:stretch>
            <a:fillRect/>
          </a:stretch>
        </p:blipFill>
        <p:spPr bwMode="auto">
          <a:xfrm>
            <a:off x="914400" y="533400"/>
            <a:ext cx="7138321" cy="1920250"/>
          </a:xfrm>
          <a:prstGeom prst="rect">
            <a:avLst/>
          </a:prstGeom>
          <a:noFill/>
          <a:ln w="9525">
            <a:noFill/>
            <a:miter lim="800000"/>
            <a:headEnd/>
            <a:tailEnd/>
          </a:ln>
          <a:effectLst/>
        </p:spPr>
      </p:pic>
    </p:spTree>
    <p:extLst>
      <p:ext uri="{BB962C8B-B14F-4D97-AF65-F5344CB8AC3E}">
        <p14:creationId xmlns:p14="http://schemas.microsoft.com/office/powerpoint/2010/main" val="320868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023610"/>
            <a:ext cx="8153400" cy="5678478"/>
          </a:xfrm>
          <a:prstGeom prst="rect">
            <a:avLst/>
          </a:prstGeom>
        </p:spPr>
        <p:txBody>
          <a:bodyPr wrap="square">
            <a:spAutoFit/>
          </a:bodyPr>
          <a:lstStyle/>
          <a:p>
            <a:pPr marL="342900" indent="-342900" algn="just">
              <a:spcBef>
                <a:spcPts val="600"/>
              </a:spcBef>
              <a:spcAft>
                <a:spcPts val="0"/>
              </a:spcAft>
              <a:buFont typeface="Arial" panose="020B0604020202020204" pitchFamily="34" charset="0"/>
              <a:buChar char="•"/>
            </a:pPr>
            <a:r>
              <a:rPr lang="en-US" sz="2200" dirty="0" smtClean="0">
                <a:solidFill>
                  <a:srgbClr val="333333"/>
                </a:solidFill>
                <a:latin typeface="Arial" panose="020B0604020202020204" pitchFamily="34" charset="0"/>
                <a:cs typeface="Arial" panose="020B0604020202020204" pitchFamily="34" charset="0"/>
              </a:rPr>
              <a:t>Over half </a:t>
            </a:r>
            <a:r>
              <a:rPr lang="en-US" sz="2200" dirty="0">
                <a:solidFill>
                  <a:srgbClr val="333333"/>
                </a:solidFill>
                <a:latin typeface="Arial" panose="020B0604020202020204" pitchFamily="34" charset="0"/>
                <a:cs typeface="Arial" panose="020B0604020202020204" pitchFamily="34" charset="0"/>
              </a:rPr>
              <a:t>of U.S. states have either implemented or proposed legislation </a:t>
            </a:r>
            <a:r>
              <a:rPr lang="en-US" sz="2200" dirty="0" smtClean="0">
                <a:solidFill>
                  <a:srgbClr val="333333"/>
                </a:solidFill>
                <a:latin typeface="Arial" panose="020B0604020202020204" pitchFamily="34" charset="0"/>
                <a:cs typeface="Arial" panose="020B0604020202020204" pitchFamily="34" charset="0"/>
              </a:rPr>
              <a:t>restricting foreign </a:t>
            </a:r>
            <a:r>
              <a:rPr lang="en-US" sz="2200" dirty="0">
                <a:solidFill>
                  <a:srgbClr val="333333"/>
                </a:solidFill>
                <a:latin typeface="Arial" panose="020B0604020202020204" pitchFamily="34" charset="0"/>
                <a:cs typeface="Arial" panose="020B0604020202020204" pitchFamily="34" charset="0"/>
              </a:rPr>
              <a:t>ownership of real </a:t>
            </a:r>
            <a:r>
              <a:rPr lang="en-US" sz="2200" dirty="0" smtClean="0">
                <a:solidFill>
                  <a:srgbClr val="333333"/>
                </a:solidFill>
                <a:latin typeface="Arial" panose="020B0604020202020204" pitchFamily="34" charset="0"/>
                <a:cs typeface="Arial" panose="020B0604020202020204" pitchFamily="34" charset="0"/>
              </a:rPr>
              <a:t>property</a:t>
            </a:r>
            <a:endParaRPr lang="en-US" sz="2200" dirty="0">
              <a:solidFill>
                <a:srgbClr val="333333"/>
              </a:solidFill>
              <a:latin typeface="Arial" panose="020B0604020202020204" pitchFamily="34" charset="0"/>
              <a:cs typeface="Arial" panose="020B0604020202020204" pitchFamily="34" charset="0"/>
            </a:endParaRPr>
          </a:p>
          <a:p>
            <a:pPr marL="342900" indent="-342900" algn="just">
              <a:spcBef>
                <a:spcPts val="600"/>
              </a:spcBef>
              <a:spcAft>
                <a:spcPts val="0"/>
              </a:spcAft>
              <a:buFont typeface="Arial" panose="020B0604020202020204" pitchFamily="34" charset="0"/>
              <a:buChar char="•"/>
            </a:pPr>
            <a:r>
              <a:rPr lang="en-US" sz="2200" dirty="0" smtClean="0">
                <a:solidFill>
                  <a:srgbClr val="333333"/>
                </a:solidFill>
                <a:latin typeface="Arial" panose="020B0604020202020204" pitchFamily="34" charset="0"/>
                <a:cs typeface="Arial" panose="020B0604020202020204" pitchFamily="34" charset="0"/>
              </a:rPr>
              <a:t>Florida Senate </a:t>
            </a:r>
            <a:r>
              <a:rPr lang="en-US" sz="2200" dirty="0">
                <a:solidFill>
                  <a:srgbClr val="333333"/>
                </a:solidFill>
                <a:latin typeface="Arial" panose="020B0604020202020204" pitchFamily="34" charset="0"/>
                <a:cs typeface="Arial" panose="020B0604020202020204" pitchFamily="34" charset="0"/>
              </a:rPr>
              <a:t>Bill 264 (SB 264) </a:t>
            </a:r>
            <a:r>
              <a:rPr lang="en-US" sz="2200" dirty="0" smtClean="0">
                <a:solidFill>
                  <a:srgbClr val="333333"/>
                </a:solidFill>
                <a:latin typeface="Arial" panose="020B0604020202020204" pitchFamily="34" charset="0"/>
                <a:cs typeface="Arial" panose="020B0604020202020204" pitchFamily="34" charset="0"/>
              </a:rPr>
              <a:t>prohibits Chinese </a:t>
            </a:r>
            <a:r>
              <a:rPr lang="en-US" sz="2200" dirty="0">
                <a:solidFill>
                  <a:srgbClr val="333333"/>
                </a:solidFill>
                <a:latin typeface="Arial" panose="020B0604020202020204" pitchFamily="34" charset="0"/>
                <a:cs typeface="Arial" panose="020B0604020202020204" pitchFamily="34" charset="0"/>
              </a:rPr>
              <a:t>investors from directly </a:t>
            </a:r>
            <a:r>
              <a:rPr lang="en-US" sz="2200" dirty="0" smtClean="0">
                <a:solidFill>
                  <a:srgbClr val="333333"/>
                </a:solidFill>
                <a:latin typeface="Arial" panose="020B0604020202020204" pitchFamily="34" charset="0"/>
                <a:cs typeface="Arial" panose="020B0604020202020204" pitchFamily="34" charset="0"/>
              </a:rPr>
              <a:t>or indirectly </a:t>
            </a:r>
            <a:r>
              <a:rPr lang="en-US" sz="2200" dirty="0">
                <a:solidFill>
                  <a:srgbClr val="333333"/>
                </a:solidFill>
                <a:latin typeface="Arial" panose="020B0604020202020204" pitchFamily="34" charset="0"/>
                <a:cs typeface="Arial" panose="020B0604020202020204" pitchFamily="34" charset="0"/>
              </a:rPr>
              <a:t>acquiring “any interest” in real property </a:t>
            </a:r>
            <a:r>
              <a:rPr lang="en-US" sz="2200" dirty="0" smtClean="0">
                <a:solidFill>
                  <a:srgbClr val="333333"/>
                </a:solidFill>
                <a:latin typeface="Arial" panose="020B0604020202020204" pitchFamily="34" charset="0"/>
                <a:cs typeface="Arial" panose="020B0604020202020204" pitchFamily="34" charset="0"/>
              </a:rPr>
              <a:t>unless </a:t>
            </a:r>
            <a:r>
              <a:rPr lang="en-US" sz="2200" dirty="0">
                <a:solidFill>
                  <a:srgbClr val="333333"/>
                </a:solidFill>
                <a:latin typeface="Arial" panose="020B0604020202020204" pitchFamily="34" charset="0"/>
                <a:cs typeface="Arial" panose="020B0604020202020204" pitchFamily="34" charset="0"/>
              </a:rPr>
              <a:t>such interest is </a:t>
            </a:r>
            <a:r>
              <a:rPr lang="en-US" sz="2200" i="1" dirty="0" smtClean="0">
                <a:solidFill>
                  <a:srgbClr val="333333"/>
                </a:solidFill>
                <a:latin typeface="Arial" panose="020B0604020202020204" pitchFamily="34" charset="0"/>
                <a:cs typeface="Arial" panose="020B0604020202020204" pitchFamily="34" charset="0"/>
              </a:rPr>
              <a:t>de </a:t>
            </a:r>
            <a:r>
              <a:rPr lang="en-US" sz="2200" i="1" dirty="0" err="1" smtClean="0">
                <a:solidFill>
                  <a:srgbClr val="333333"/>
                </a:solidFill>
                <a:latin typeface="Arial" panose="020B0604020202020204" pitchFamily="34" charset="0"/>
                <a:cs typeface="Arial" panose="020B0604020202020204" pitchFamily="34" charset="0"/>
              </a:rPr>
              <a:t>minimis</a:t>
            </a:r>
            <a:r>
              <a:rPr lang="en-US" sz="2200" i="1" dirty="0">
                <a:solidFill>
                  <a:srgbClr val="333333"/>
                </a:solidFill>
                <a:latin typeface="Arial" panose="020B0604020202020204" pitchFamily="34" charset="0"/>
                <a:cs typeface="Arial" panose="020B0604020202020204" pitchFamily="34" charset="0"/>
              </a:rPr>
              <a:t>. </a:t>
            </a:r>
            <a:r>
              <a:rPr lang="en-US" sz="2200" dirty="0" smtClean="0">
                <a:solidFill>
                  <a:srgbClr val="333333"/>
                </a:solidFill>
                <a:latin typeface="Arial" panose="020B0604020202020204" pitchFamily="34" charset="0"/>
                <a:cs typeface="Arial" panose="020B0604020202020204" pitchFamily="34" charset="0"/>
              </a:rPr>
              <a:t>It </a:t>
            </a:r>
            <a:r>
              <a:rPr lang="en-US" sz="2200" dirty="0">
                <a:solidFill>
                  <a:srgbClr val="333333"/>
                </a:solidFill>
                <a:latin typeface="Arial" panose="020B0604020202020204" pitchFamily="34" charset="0"/>
                <a:cs typeface="Arial" panose="020B0604020202020204" pitchFamily="34" charset="0"/>
              </a:rPr>
              <a:t>also imposes restrictions on </a:t>
            </a:r>
            <a:r>
              <a:rPr lang="en-US" sz="2200" dirty="0" smtClean="0">
                <a:solidFill>
                  <a:srgbClr val="333333"/>
                </a:solidFill>
                <a:latin typeface="Arial" panose="020B0604020202020204" pitchFamily="34" charset="0"/>
                <a:cs typeface="Arial" panose="020B0604020202020204" pitchFamily="34" charset="0"/>
              </a:rPr>
              <a:t>investors from </a:t>
            </a:r>
            <a:r>
              <a:rPr lang="en-US" sz="2200" dirty="0">
                <a:solidFill>
                  <a:srgbClr val="333333"/>
                </a:solidFill>
                <a:latin typeface="Arial" panose="020B0604020202020204" pitchFamily="34" charset="0"/>
                <a:cs typeface="Arial" panose="020B0604020202020204" pitchFamily="34" charset="0"/>
              </a:rPr>
              <a:t>Russia, North Korea, Cuba, Venezuela and </a:t>
            </a:r>
            <a:r>
              <a:rPr lang="en-US" sz="2200" dirty="0" smtClean="0">
                <a:solidFill>
                  <a:srgbClr val="333333"/>
                </a:solidFill>
                <a:latin typeface="Arial" panose="020B0604020202020204" pitchFamily="34" charset="0"/>
                <a:cs typeface="Arial" panose="020B0604020202020204" pitchFamily="34" charset="0"/>
              </a:rPr>
              <a:t>Syria, precluding them </a:t>
            </a:r>
            <a:r>
              <a:rPr lang="en-US" sz="2200" dirty="0">
                <a:solidFill>
                  <a:srgbClr val="333333"/>
                </a:solidFill>
                <a:latin typeface="Arial" panose="020B0604020202020204" pitchFamily="34" charset="0"/>
                <a:cs typeface="Arial" panose="020B0604020202020204" pitchFamily="34" charset="0"/>
              </a:rPr>
              <a:t>from acquiring any interest in agricultural land or real property </a:t>
            </a:r>
            <a:r>
              <a:rPr lang="en-US" sz="2200" dirty="0" smtClean="0">
                <a:solidFill>
                  <a:srgbClr val="333333"/>
                </a:solidFill>
                <a:latin typeface="Arial" panose="020B0604020202020204" pitchFamily="34" charset="0"/>
                <a:cs typeface="Arial" panose="020B0604020202020204" pitchFamily="34" charset="0"/>
              </a:rPr>
              <a:t>within 10 miles of any </a:t>
            </a:r>
            <a:r>
              <a:rPr lang="en-US" sz="2200" dirty="0">
                <a:solidFill>
                  <a:srgbClr val="333333"/>
                </a:solidFill>
                <a:latin typeface="Arial" panose="020B0604020202020204" pitchFamily="34" charset="0"/>
                <a:cs typeface="Arial" panose="020B0604020202020204" pitchFamily="34" charset="0"/>
              </a:rPr>
              <a:t>military installation or critical infrastructure </a:t>
            </a:r>
            <a:r>
              <a:rPr lang="en-US" sz="2200" dirty="0" smtClean="0">
                <a:solidFill>
                  <a:srgbClr val="333333"/>
                </a:solidFill>
                <a:latin typeface="Arial" panose="020B0604020202020204" pitchFamily="34" charset="0"/>
                <a:cs typeface="Arial" panose="020B0604020202020204" pitchFamily="34" charset="0"/>
              </a:rPr>
              <a:t>facility   </a:t>
            </a:r>
          </a:p>
          <a:p>
            <a:pPr marL="342900" indent="-342900" algn="just">
              <a:spcBef>
                <a:spcPts val="600"/>
              </a:spcBef>
              <a:spcAft>
                <a:spcPts val="0"/>
              </a:spcAft>
              <a:buFont typeface="Arial" panose="020B0604020202020204" pitchFamily="34" charset="0"/>
              <a:buChar char="•"/>
            </a:pP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RER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comments focused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on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U.S. managed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investment funds</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 that may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now be precluded from pursuing investment opportunities in Florida if there is any level of investor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participation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in the fund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 even passive, minority interests –from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countries of concern like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China </a:t>
            </a:r>
            <a:endPar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endParaRPr>
          </a:p>
          <a:p>
            <a:pPr lvl="0" algn="l">
              <a:spcBef>
                <a:spcPts val="0"/>
              </a:spcBef>
              <a:defRPr/>
            </a:pPr>
            <a:endParaRPr lang="en-US" sz="2000" dirty="0" smtClean="0">
              <a:solidFill>
                <a:srgbClr val="000000"/>
              </a:solidFill>
              <a:latin typeface="+mn-lt"/>
            </a:endParaRPr>
          </a:p>
          <a:p>
            <a:pPr marL="342900" lvl="0" indent="-342900" algn="l">
              <a:spcBef>
                <a:spcPts val="600"/>
              </a:spcBef>
              <a:buFont typeface="Arial" panose="020B0604020202020204" pitchFamily="34" charset="0"/>
              <a:buChar char="•"/>
              <a:defRPr/>
            </a:pPr>
            <a:endParaRPr lang="en-US" sz="2000" dirty="0" smtClean="0">
              <a:solidFill>
                <a:srgbClr val="000000"/>
              </a:solidFill>
              <a:latin typeface="+mn-lt"/>
            </a:endParaRPr>
          </a:p>
        </p:txBody>
      </p:sp>
      <p:pic>
        <p:nvPicPr>
          <p:cNvPr id="6" name="Picture 2"/>
          <p:cNvPicPr>
            <a:picLocks noChangeAspect="1" noChangeArrowheads="1"/>
          </p:cNvPicPr>
          <p:nvPr/>
        </p:nvPicPr>
        <p:blipFill>
          <a:blip r:embed="rId3" cstate="print"/>
          <a:srcRect/>
          <a:stretch>
            <a:fillRect/>
          </a:stretch>
        </p:blipFill>
        <p:spPr bwMode="auto">
          <a:xfrm>
            <a:off x="152401" y="152401"/>
            <a:ext cx="1961491" cy="609599"/>
          </a:xfrm>
          <a:prstGeom prst="rect">
            <a:avLst/>
          </a:prstGeom>
          <a:noFill/>
          <a:ln w="9525">
            <a:noFill/>
            <a:miter lim="800000"/>
            <a:headEnd/>
            <a:tailEnd/>
          </a:ln>
          <a:effectLst/>
        </p:spPr>
      </p:pic>
      <p:sp>
        <p:nvSpPr>
          <p:cNvPr id="2" name="TextBox 1"/>
          <p:cNvSpPr txBox="1"/>
          <p:nvPr/>
        </p:nvSpPr>
        <p:spPr>
          <a:xfrm>
            <a:off x="1761919" y="500390"/>
            <a:ext cx="6755375" cy="523220"/>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smtClean="0">
                <a:ln>
                  <a:noFill/>
                </a:ln>
                <a:solidFill>
                  <a:srgbClr val="003399">
                    <a:lumMod val="75000"/>
                  </a:srgbClr>
                </a:solidFill>
                <a:effectLst/>
                <a:uLnTx/>
                <a:uFillTx/>
                <a:latin typeface="Arial" charset="0"/>
                <a:ea typeface="+mn-ea"/>
                <a:cs typeface="+mn-cs"/>
              </a:rPr>
              <a:t>Foreign</a:t>
            </a:r>
            <a:r>
              <a:rPr kumimoji="0" lang="en-US" sz="2800" b="1" i="0" u="none" strike="noStrike" kern="1200" cap="none" spc="0" normalizeH="0" noProof="0" dirty="0" smtClean="0">
                <a:ln>
                  <a:noFill/>
                </a:ln>
                <a:solidFill>
                  <a:srgbClr val="003399">
                    <a:lumMod val="75000"/>
                  </a:srgbClr>
                </a:solidFill>
                <a:effectLst/>
                <a:uLnTx/>
                <a:uFillTx/>
                <a:latin typeface="Arial" charset="0"/>
                <a:ea typeface="+mn-ea"/>
                <a:cs typeface="+mn-cs"/>
              </a:rPr>
              <a:t> Investment In U.S. Real Estate</a:t>
            </a:r>
            <a:endParaRPr kumimoji="0" lang="en-US" sz="2800" b="1" i="0" u="none" strike="noStrike" kern="1200" cap="none" spc="0" normalizeH="0" baseline="0" noProof="0" dirty="0">
              <a:ln>
                <a:noFill/>
              </a:ln>
              <a:solidFill>
                <a:srgbClr val="003399">
                  <a:lumMod val="75000"/>
                </a:srgbClr>
              </a:solidFill>
              <a:effectLst/>
              <a:uLnTx/>
              <a:uFillTx/>
              <a:latin typeface="Arial" charset="0"/>
              <a:ea typeface="+mn-ea"/>
              <a:cs typeface="+mn-cs"/>
            </a:endParaRPr>
          </a:p>
        </p:txBody>
      </p:sp>
    </p:spTree>
    <p:extLst>
      <p:ext uri="{BB962C8B-B14F-4D97-AF65-F5344CB8AC3E}">
        <p14:creationId xmlns:p14="http://schemas.microsoft.com/office/powerpoint/2010/main" val="313702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84298"/>
            <a:ext cx="8001000" cy="482502"/>
          </a:xfrm>
        </p:spPr>
        <p:txBody>
          <a:bodyPr/>
          <a:lstStyle/>
          <a:p>
            <a:r>
              <a:rPr lang="en-US" sz="2800" b="1" i="1" dirty="0" smtClean="0">
                <a:solidFill>
                  <a:schemeClr val="accent1"/>
                </a:solidFill>
              </a:rPr>
              <a:t>Corporate Transparency Act</a:t>
            </a:r>
            <a:endParaRPr lang="en-US" sz="2800" b="1" i="1" dirty="0">
              <a:solidFill>
                <a:schemeClr val="accent1"/>
              </a:solidFill>
            </a:endParaRPr>
          </a:p>
        </p:txBody>
      </p:sp>
      <p:sp>
        <p:nvSpPr>
          <p:cNvPr id="3" name="Content Placeholder 2"/>
          <p:cNvSpPr>
            <a:spLocks noGrp="1"/>
          </p:cNvSpPr>
          <p:nvPr>
            <p:ph idx="1"/>
          </p:nvPr>
        </p:nvSpPr>
        <p:spPr>
          <a:xfrm>
            <a:off x="533400" y="1143000"/>
            <a:ext cx="8305800" cy="4669515"/>
          </a:xfrm>
        </p:spPr>
        <p:txBody>
          <a:bodyPr/>
          <a:lstStyle/>
          <a:p>
            <a:pPr>
              <a:spcBef>
                <a:spcPts val="600"/>
              </a:spcBef>
              <a:spcAft>
                <a:spcPts val="0"/>
              </a:spcAft>
            </a:pPr>
            <a:r>
              <a:rPr lang="en-US" sz="2000" dirty="0">
                <a:solidFill>
                  <a:schemeClr val="tx2"/>
                </a:solidFill>
              </a:rPr>
              <a:t>CTA </a:t>
            </a:r>
            <a:r>
              <a:rPr lang="en-US" sz="2000" dirty="0" smtClean="0">
                <a:solidFill>
                  <a:schemeClr val="tx2"/>
                </a:solidFill>
              </a:rPr>
              <a:t>enacted </a:t>
            </a:r>
            <a:r>
              <a:rPr lang="en-US" sz="2000" dirty="0">
                <a:solidFill>
                  <a:schemeClr val="tx2"/>
                </a:solidFill>
              </a:rPr>
              <a:t>on </a:t>
            </a:r>
            <a:r>
              <a:rPr lang="en-US" sz="2000" dirty="0" smtClean="0">
                <a:solidFill>
                  <a:schemeClr val="tx2"/>
                </a:solidFill>
              </a:rPr>
              <a:t>Jan. 1, </a:t>
            </a:r>
            <a:r>
              <a:rPr lang="en-US" sz="2000" dirty="0">
                <a:solidFill>
                  <a:schemeClr val="tx2"/>
                </a:solidFill>
              </a:rPr>
              <a:t>2021 as part of </a:t>
            </a:r>
            <a:r>
              <a:rPr lang="en-US" sz="2000" dirty="0" smtClean="0">
                <a:solidFill>
                  <a:schemeClr val="tx2"/>
                </a:solidFill>
              </a:rPr>
              <a:t>NDAA </a:t>
            </a:r>
            <a:r>
              <a:rPr lang="en-US" sz="2000" dirty="0">
                <a:solidFill>
                  <a:schemeClr val="tx2"/>
                </a:solidFill>
              </a:rPr>
              <a:t>to prevent </a:t>
            </a:r>
            <a:r>
              <a:rPr lang="en-US" sz="2000" dirty="0" smtClean="0">
                <a:solidFill>
                  <a:schemeClr val="tx2"/>
                </a:solidFill>
              </a:rPr>
              <a:t>use </a:t>
            </a:r>
            <a:r>
              <a:rPr lang="en-US" sz="2000" dirty="0">
                <a:solidFill>
                  <a:schemeClr val="tx2"/>
                </a:solidFill>
              </a:rPr>
              <a:t>of companies to evade anti-money laundering </a:t>
            </a:r>
            <a:r>
              <a:rPr lang="en-US" sz="2000" dirty="0" smtClean="0">
                <a:solidFill>
                  <a:schemeClr val="tx2"/>
                </a:solidFill>
              </a:rPr>
              <a:t>rules, illegal activities</a:t>
            </a:r>
          </a:p>
          <a:p>
            <a:pPr>
              <a:spcBef>
                <a:spcPts val="600"/>
              </a:spcBef>
              <a:spcAft>
                <a:spcPts val="0"/>
              </a:spcAft>
            </a:pPr>
            <a:r>
              <a:rPr lang="en-US" sz="2000" dirty="0" smtClean="0">
                <a:solidFill>
                  <a:schemeClr val="tx2"/>
                </a:solidFill>
                <a:latin typeface="kepler-std"/>
              </a:rPr>
              <a:t>Unprecedented </a:t>
            </a:r>
            <a:r>
              <a:rPr lang="en-US" sz="2000" dirty="0">
                <a:solidFill>
                  <a:schemeClr val="tx2"/>
                </a:solidFill>
                <a:latin typeface="kepler-std"/>
              </a:rPr>
              <a:t>government collection of information </a:t>
            </a:r>
            <a:endParaRPr lang="en-US" sz="2000" dirty="0" smtClean="0">
              <a:solidFill>
                <a:schemeClr val="tx2"/>
              </a:solidFill>
            </a:endParaRPr>
          </a:p>
          <a:p>
            <a:pPr>
              <a:spcBef>
                <a:spcPts val="600"/>
              </a:spcBef>
              <a:spcAft>
                <a:spcPts val="0"/>
              </a:spcAft>
            </a:pPr>
            <a:r>
              <a:rPr lang="en-US" sz="2000" dirty="0" smtClean="0">
                <a:solidFill>
                  <a:schemeClr val="tx2"/>
                </a:solidFill>
              </a:rPr>
              <a:t>CTA requires Treasury’s </a:t>
            </a:r>
            <a:r>
              <a:rPr lang="en-US" sz="2000" dirty="0">
                <a:solidFill>
                  <a:schemeClr val="tx2"/>
                </a:solidFill>
              </a:rPr>
              <a:t>Financial Crimes Enforcement Network (</a:t>
            </a:r>
            <a:r>
              <a:rPr lang="en-US" sz="2000" dirty="0" err="1">
                <a:solidFill>
                  <a:schemeClr val="tx2"/>
                </a:solidFill>
              </a:rPr>
              <a:t>FinCEN</a:t>
            </a:r>
            <a:r>
              <a:rPr lang="en-US" sz="2000" dirty="0" smtClean="0">
                <a:solidFill>
                  <a:schemeClr val="tx2"/>
                </a:solidFill>
              </a:rPr>
              <a:t>) to </a:t>
            </a:r>
            <a:r>
              <a:rPr lang="en-US" sz="2000" dirty="0">
                <a:solidFill>
                  <a:schemeClr val="tx2"/>
                </a:solidFill>
              </a:rPr>
              <a:t>develop a confidential, secure, and non-public database to maintain </a:t>
            </a:r>
            <a:r>
              <a:rPr lang="en-US" sz="2000" dirty="0" smtClean="0">
                <a:solidFill>
                  <a:schemeClr val="tx2"/>
                </a:solidFill>
              </a:rPr>
              <a:t>reported </a:t>
            </a:r>
            <a:r>
              <a:rPr lang="en-US" sz="2000" dirty="0">
                <a:solidFill>
                  <a:schemeClr val="tx2"/>
                </a:solidFill>
              </a:rPr>
              <a:t>beneficial ownership </a:t>
            </a:r>
            <a:r>
              <a:rPr lang="en-US" sz="2000" dirty="0" smtClean="0">
                <a:solidFill>
                  <a:schemeClr val="tx2"/>
                </a:solidFill>
              </a:rPr>
              <a:t>information </a:t>
            </a:r>
          </a:p>
          <a:p>
            <a:pPr>
              <a:spcBef>
                <a:spcPts val="600"/>
              </a:spcBef>
              <a:spcAft>
                <a:spcPts val="0"/>
              </a:spcAft>
            </a:pPr>
            <a:r>
              <a:rPr lang="en-US" sz="2000" dirty="0" smtClean="0">
                <a:solidFill>
                  <a:srgbClr val="333333"/>
                </a:solidFill>
                <a:latin typeface="SourceSansProRegular"/>
              </a:rPr>
              <a:t>Effective </a:t>
            </a:r>
            <a:r>
              <a:rPr lang="en-US" sz="2000" dirty="0">
                <a:solidFill>
                  <a:srgbClr val="333333"/>
                </a:solidFill>
                <a:latin typeface="SourceSansProRegular"/>
              </a:rPr>
              <a:t>on </a:t>
            </a:r>
            <a:r>
              <a:rPr lang="en-US" sz="2000" dirty="0" smtClean="0">
                <a:solidFill>
                  <a:srgbClr val="333333"/>
                </a:solidFill>
                <a:latin typeface="SourceSansProRegular"/>
              </a:rPr>
              <a:t>Jan. </a:t>
            </a:r>
            <a:r>
              <a:rPr lang="en-US" sz="2000" dirty="0">
                <a:solidFill>
                  <a:srgbClr val="333333"/>
                </a:solidFill>
                <a:latin typeface="SourceSansProRegular"/>
              </a:rPr>
              <a:t>1, </a:t>
            </a:r>
            <a:r>
              <a:rPr lang="en-US" sz="2000" dirty="0" smtClean="0">
                <a:solidFill>
                  <a:srgbClr val="333333"/>
                </a:solidFill>
                <a:latin typeface="SourceSansProRegular"/>
              </a:rPr>
              <a:t>2024, the CTA’s beneficial </a:t>
            </a:r>
            <a:r>
              <a:rPr lang="en-US" sz="2000" dirty="0">
                <a:solidFill>
                  <a:srgbClr val="333333"/>
                </a:solidFill>
                <a:latin typeface="SourceSansProRegular"/>
              </a:rPr>
              <a:t>ownership information (BOI</a:t>
            </a:r>
            <a:r>
              <a:rPr lang="en-US" sz="2000" dirty="0" smtClean="0">
                <a:solidFill>
                  <a:srgbClr val="333333"/>
                </a:solidFill>
                <a:latin typeface="SourceSansProRegular"/>
              </a:rPr>
              <a:t>) </a:t>
            </a:r>
            <a:r>
              <a:rPr lang="en-US" sz="2000" dirty="0" smtClean="0">
                <a:solidFill>
                  <a:srgbClr val="424242"/>
                </a:solidFill>
                <a:latin typeface="kepler-std"/>
              </a:rPr>
              <a:t>Rule </a:t>
            </a:r>
            <a:r>
              <a:rPr lang="en-US" sz="2000" dirty="0">
                <a:solidFill>
                  <a:srgbClr val="424242"/>
                </a:solidFill>
                <a:latin typeface="kepler-std"/>
              </a:rPr>
              <a:t>require certain entities to file reports with </a:t>
            </a:r>
            <a:r>
              <a:rPr lang="en-US" sz="2000" dirty="0" err="1">
                <a:solidFill>
                  <a:srgbClr val="424242"/>
                </a:solidFill>
                <a:latin typeface="kepler-std"/>
              </a:rPr>
              <a:t>FinCEN</a:t>
            </a:r>
            <a:r>
              <a:rPr lang="en-US" sz="2000" dirty="0">
                <a:solidFill>
                  <a:srgbClr val="424242"/>
                </a:solidFill>
                <a:latin typeface="kepler-std"/>
              </a:rPr>
              <a:t> identifying and providing information about their beneficial </a:t>
            </a:r>
            <a:r>
              <a:rPr lang="en-US" sz="2000" dirty="0" smtClean="0">
                <a:solidFill>
                  <a:srgbClr val="424242"/>
                </a:solidFill>
                <a:latin typeface="kepler-std"/>
              </a:rPr>
              <a:t>owners</a:t>
            </a:r>
          </a:p>
          <a:p>
            <a:pPr>
              <a:spcBef>
                <a:spcPts val="600"/>
              </a:spcBef>
              <a:spcAft>
                <a:spcPts val="0"/>
              </a:spcAft>
            </a:pPr>
            <a:r>
              <a:rPr lang="en-US" sz="2000" dirty="0" smtClean="0">
                <a:solidFill>
                  <a:schemeClr val="tx2"/>
                </a:solidFill>
              </a:rPr>
              <a:t>In comments to </a:t>
            </a:r>
            <a:r>
              <a:rPr lang="en-US" sz="2000" dirty="0" err="1" smtClean="0">
                <a:solidFill>
                  <a:schemeClr val="tx2"/>
                </a:solidFill>
              </a:rPr>
              <a:t>FinCen</a:t>
            </a:r>
            <a:r>
              <a:rPr lang="en-US" sz="2000" dirty="0" smtClean="0">
                <a:solidFill>
                  <a:schemeClr val="tx2"/>
                </a:solidFill>
              </a:rPr>
              <a:t>, the Roundtable and others raised concerns that the CTA </a:t>
            </a:r>
            <a:r>
              <a:rPr lang="en-US" sz="2000" dirty="0">
                <a:solidFill>
                  <a:schemeClr val="tx2"/>
                </a:solidFill>
              </a:rPr>
              <a:t>could </a:t>
            </a:r>
            <a:r>
              <a:rPr lang="en-US" sz="2000" dirty="0" smtClean="0">
                <a:solidFill>
                  <a:schemeClr val="tx2"/>
                </a:solidFill>
              </a:rPr>
              <a:t>“result </a:t>
            </a:r>
            <a:r>
              <a:rPr lang="en-US" sz="2000" dirty="0">
                <a:solidFill>
                  <a:schemeClr val="tx2"/>
                </a:solidFill>
              </a:rPr>
              <a:t>in an outcome of confusion, missteps, and ultimately fines on </a:t>
            </a:r>
            <a:r>
              <a:rPr lang="en-US" sz="2000" dirty="0" smtClean="0">
                <a:solidFill>
                  <a:schemeClr val="tx2"/>
                </a:solidFill>
              </a:rPr>
              <a:t>law-abiding businesses”</a:t>
            </a:r>
          </a:p>
          <a:p>
            <a:pPr>
              <a:spcBef>
                <a:spcPts val="600"/>
              </a:spcBef>
              <a:spcAft>
                <a:spcPts val="0"/>
              </a:spcAft>
            </a:pPr>
            <a:r>
              <a:rPr lang="en-US" sz="2000" dirty="0" smtClean="0">
                <a:solidFill>
                  <a:schemeClr val="tx2"/>
                </a:solidFill>
              </a:rPr>
              <a:t>Roundtable </a:t>
            </a:r>
            <a:r>
              <a:rPr lang="en-US" sz="2000" dirty="0">
                <a:solidFill>
                  <a:schemeClr val="tx2"/>
                </a:solidFill>
              </a:rPr>
              <a:t>continues to work with policymakers </a:t>
            </a:r>
            <a:r>
              <a:rPr lang="en-US" sz="2000" dirty="0" smtClean="0">
                <a:solidFill>
                  <a:schemeClr val="tx2"/>
                </a:solidFill>
              </a:rPr>
              <a:t>to find </a:t>
            </a:r>
            <a:r>
              <a:rPr lang="en-US" sz="2000" dirty="0">
                <a:solidFill>
                  <a:schemeClr val="tx2"/>
                </a:solidFill>
              </a:rPr>
              <a:t>a balanced approach </a:t>
            </a:r>
            <a:r>
              <a:rPr lang="en-US" sz="2000" dirty="0" smtClean="0">
                <a:solidFill>
                  <a:schemeClr val="tx2"/>
                </a:solidFill>
              </a:rPr>
              <a:t>that </a:t>
            </a:r>
            <a:r>
              <a:rPr lang="en-US" sz="2000" dirty="0">
                <a:solidFill>
                  <a:schemeClr val="tx2"/>
                </a:solidFill>
              </a:rPr>
              <a:t>would inhibit illicit money laundering activity without </a:t>
            </a:r>
            <a:r>
              <a:rPr lang="en-US" sz="2000" dirty="0" smtClean="0">
                <a:solidFill>
                  <a:schemeClr val="tx2"/>
                </a:solidFill>
              </a:rPr>
              <a:t>imposing additional and costly </a:t>
            </a:r>
            <a:r>
              <a:rPr lang="en-US" sz="2000" dirty="0">
                <a:solidFill>
                  <a:schemeClr val="tx2"/>
                </a:solidFill>
              </a:rPr>
              <a:t>reporting requirements </a:t>
            </a:r>
            <a:r>
              <a:rPr lang="en-US" sz="2000" dirty="0" smtClean="0">
                <a:solidFill>
                  <a:schemeClr val="tx2"/>
                </a:solidFill>
              </a:rPr>
              <a:t>on real estate </a:t>
            </a:r>
            <a:endParaRPr lang="en-US" sz="2000" dirty="0">
              <a:solidFill>
                <a:schemeClr val="tx2"/>
              </a:solidFill>
            </a:endParaRPr>
          </a:p>
          <a:p>
            <a:pPr>
              <a:lnSpc>
                <a:spcPts val="3000"/>
              </a:lnSpc>
              <a:spcBef>
                <a:spcPts val="600"/>
              </a:spcBef>
              <a:spcAft>
                <a:spcPts val="0"/>
              </a:spcAft>
            </a:pPr>
            <a:endParaRPr lang="en-US" sz="2400" dirty="0">
              <a:solidFill>
                <a:schemeClr val="tx2"/>
              </a:solidFill>
            </a:endParaRPr>
          </a:p>
          <a:p>
            <a:endParaRPr lang="en-US" sz="2800" dirty="0" smtClean="0">
              <a:solidFill>
                <a:schemeClr val="tx2"/>
              </a:solidFill>
            </a:endParaRPr>
          </a:p>
          <a:p>
            <a:endParaRPr lang="en-US" dirty="0"/>
          </a:p>
        </p:txBody>
      </p:sp>
      <p:pic>
        <p:nvPicPr>
          <p:cNvPr id="5" name="Picture 2"/>
          <p:cNvPicPr>
            <a:picLocks noChangeAspect="1" noChangeArrowheads="1"/>
          </p:cNvPicPr>
          <p:nvPr/>
        </p:nvPicPr>
        <p:blipFill>
          <a:blip r:embed="rId3" cstate="print"/>
          <a:srcRect/>
          <a:stretch>
            <a:fillRect/>
          </a:stretch>
        </p:blipFill>
        <p:spPr bwMode="auto">
          <a:xfrm>
            <a:off x="26377" y="181709"/>
            <a:ext cx="2259623" cy="702254"/>
          </a:xfrm>
          <a:prstGeom prst="rect">
            <a:avLst/>
          </a:prstGeom>
          <a:noFill/>
          <a:ln w="9525">
            <a:noFill/>
            <a:miter lim="800000"/>
            <a:headEnd/>
            <a:tailEnd/>
          </a:ln>
          <a:effectLst/>
        </p:spPr>
      </p:pic>
    </p:spTree>
    <p:extLst>
      <p:ext uri="{BB962C8B-B14F-4D97-AF65-F5344CB8AC3E}">
        <p14:creationId xmlns:p14="http://schemas.microsoft.com/office/powerpoint/2010/main" val="3345903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0408"/>
            <a:ext cx="8001000" cy="482502"/>
          </a:xfrm>
        </p:spPr>
        <p:txBody>
          <a:bodyPr/>
          <a:lstStyle/>
          <a:p>
            <a:r>
              <a:rPr lang="en-US" sz="3200" b="1" i="1" dirty="0" smtClean="0">
                <a:solidFill>
                  <a:schemeClr val="accent1"/>
                </a:solidFill>
              </a:rPr>
              <a:t>Affordable Housing </a:t>
            </a:r>
            <a:endParaRPr lang="en-US" sz="3200" b="1" i="1" dirty="0">
              <a:solidFill>
                <a:schemeClr val="accent1"/>
              </a:solidFill>
            </a:endParaRPr>
          </a:p>
        </p:txBody>
      </p:sp>
      <p:sp>
        <p:nvSpPr>
          <p:cNvPr id="3" name="Content Placeholder 2"/>
          <p:cNvSpPr>
            <a:spLocks noGrp="1"/>
          </p:cNvSpPr>
          <p:nvPr>
            <p:ph idx="1"/>
          </p:nvPr>
        </p:nvSpPr>
        <p:spPr>
          <a:xfrm>
            <a:off x="457200" y="1378429"/>
            <a:ext cx="8382000" cy="4946171"/>
          </a:xfrm>
        </p:spPr>
        <p:txBody>
          <a:bodyPr/>
          <a:lstStyle/>
          <a:p>
            <a:r>
              <a:rPr lang="en-US" sz="2400" dirty="0" smtClean="0">
                <a:solidFill>
                  <a:schemeClr val="tx2"/>
                </a:solidFill>
              </a:rPr>
              <a:t>U.S. housing </a:t>
            </a:r>
            <a:r>
              <a:rPr lang="en-US" sz="2400" dirty="0">
                <a:solidFill>
                  <a:schemeClr val="tx2"/>
                </a:solidFill>
              </a:rPr>
              <a:t>production </a:t>
            </a:r>
            <a:r>
              <a:rPr lang="en-US" sz="2400" dirty="0" smtClean="0">
                <a:solidFill>
                  <a:schemeClr val="tx2"/>
                </a:solidFill>
              </a:rPr>
              <a:t>not </a:t>
            </a:r>
            <a:r>
              <a:rPr lang="en-US" sz="2400" dirty="0">
                <a:solidFill>
                  <a:schemeClr val="tx2"/>
                </a:solidFill>
              </a:rPr>
              <a:t>keeping pace with </a:t>
            </a:r>
            <a:r>
              <a:rPr lang="en-US" sz="2400" dirty="0" smtClean="0">
                <a:solidFill>
                  <a:schemeClr val="tx2"/>
                </a:solidFill>
              </a:rPr>
              <a:t>rising housing needs; shortage of over 5.5 </a:t>
            </a:r>
            <a:r>
              <a:rPr lang="en-US" sz="2400" dirty="0">
                <a:solidFill>
                  <a:schemeClr val="tx2"/>
                </a:solidFill>
              </a:rPr>
              <a:t>million </a:t>
            </a:r>
            <a:r>
              <a:rPr lang="en-US" sz="2400" dirty="0" smtClean="0">
                <a:solidFill>
                  <a:schemeClr val="tx2"/>
                </a:solidFill>
              </a:rPr>
              <a:t>units, hindering </a:t>
            </a:r>
            <a:r>
              <a:rPr lang="en-US" sz="2400" dirty="0">
                <a:solidFill>
                  <a:schemeClr val="tx2"/>
                </a:solidFill>
              </a:rPr>
              <a:t>low-income individuals from finding housing </a:t>
            </a:r>
            <a:endParaRPr lang="en-US" sz="2400" dirty="0" smtClean="0">
              <a:solidFill>
                <a:schemeClr val="tx2"/>
              </a:solidFill>
            </a:endParaRPr>
          </a:p>
          <a:p>
            <a:pPr lvl="0"/>
            <a:r>
              <a:rPr lang="en-US" sz="2400" dirty="0" smtClean="0">
                <a:solidFill>
                  <a:schemeClr val="tx2"/>
                </a:solidFill>
              </a:rPr>
              <a:t>Vital to enact </a:t>
            </a:r>
            <a:r>
              <a:rPr lang="en-US" sz="2400" dirty="0">
                <a:solidFill>
                  <a:schemeClr val="tx2"/>
                </a:solidFill>
              </a:rPr>
              <a:t>policies that will </a:t>
            </a:r>
            <a:r>
              <a:rPr lang="en-US" sz="2400" dirty="0" smtClean="0">
                <a:solidFill>
                  <a:schemeClr val="tx2"/>
                </a:solidFill>
              </a:rPr>
              <a:t>help grow America’s housing infrastructure; halt rent control measures</a:t>
            </a:r>
          </a:p>
          <a:p>
            <a:r>
              <a:rPr lang="en-US" sz="2400" dirty="0">
                <a:solidFill>
                  <a:schemeClr val="tx2"/>
                </a:solidFill>
              </a:rPr>
              <a:t>LIHTC is an important source of federal funding for affordable </a:t>
            </a:r>
            <a:r>
              <a:rPr lang="en-US" sz="2400" dirty="0" smtClean="0">
                <a:solidFill>
                  <a:schemeClr val="tx2"/>
                </a:solidFill>
              </a:rPr>
              <a:t>housing</a:t>
            </a:r>
            <a:endParaRPr lang="en-US" sz="2400" dirty="0">
              <a:solidFill>
                <a:schemeClr val="tx2"/>
              </a:solidFill>
            </a:endParaRPr>
          </a:p>
          <a:p>
            <a:r>
              <a:rPr lang="en-US" sz="2400" dirty="0" smtClean="0">
                <a:solidFill>
                  <a:schemeClr val="tx2"/>
                </a:solidFill>
              </a:rPr>
              <a:t>Current </a:t>
            </a:r>
            <a:r>
              <a:rPr lang="en-US" sz="2400" dirty="0">
                <a:solidFill>
                  <a:schemeClr val="tx2"/>
                </a:solidFill>
              </a:rPr>
              <a:t>compromise increases supply of low-income housing by enhancing the LIHTC, with increased state allocations and a reduced tax-exempt bond financing </a:t>
            </a:r>
            <a:r>
              <a:rPr lang="en-US" sz="2400" dirty="0" smtClean="0">
                <a:solidFill>
                  <a:schemeClr val="tx2"/>
                </a:solidFill>
              </a:rPr>
              <a:t>requirement – critical </a:t>
            </a:r>
            <a:r>
              <a:rPr lang="en-US" sz="2400" dirty="0">
                <a:solidFill>
                  <a:schemeClr val="tx2"/>
                </a:solidFill>
              </a:rPr>
              <a:t>for expanding housing infrastructure </a:t>
            </a:r>
          </a:p>
          <a:p>
            <a:pPr lvl="0"/>
            <a:r>
              <a:rPr lang="en-US" sz="2400" dirty="0" smtClean="0">
                <a:solidFill>
                  <a:schemeClr val="tx2"/>
                </a:solidFill>
              </a:rPr>
              <a:t>Enacting conversion incentives – </a:t>
            </a:r>
            <a:r>
              <a:rPr lang="en-US" sz="2400" i="1" dirty="0" smtClean="0">
                <a:solidFill>
                  <a:schemeClr val="tx2"/>
                </a:solidFill>
              </a:rPr>
              <a:t>Affordable Housing Credit Improvements Act, Revitalizing Down-towns Act </a:t>
            </a:r>
            <a:r>
              <a:rPr lang="en-US" sz="2400" dirty="0" smtClean="0">
                <a:solidFill>
                  <a:schemeClr val="tx2"/>
                </a:solidFill>
              </a:rPr>
              <a:t> </a:t>
            </a:r>
          </a:p>
          <a:p>
            <a:endParaRPr lang="en-US" sz="2400" dirty="0"/>
          </a:p>
        </p:txBody>
      </p:sp>
      <p:pic>
        <p:nvPicPr>
          <p:cNvPr id="5" name="Picture 2"/>
          <p:cNvPicPr>
            <a:picLocks noChangeAspect="1" noChangeArrowheads="1"/>
          </p:cNvPicPr>
          <p:nvPr/>
        </p:nvPicPr>
        <p:blipFill>
          <a:blip r:embed="rId3" cstate="print"/>
          <a:srcRect/>
          <a:stretch>
            <a:fillRect/>
          </a:stretch>
        </p:blipFill>
        <p:spPr bwMode="auto">
          <a:xfrm>
            <a:off x="26377" y="181709"/>
            <a:ext cx="2259623" cy="702254"/>
          </a:xfrm>
          <a:prstGeom prst="rect">
            <a:avLst/>
          </a:prstGeom>
          <a:noFill/>
          <a:ln w="9525">
            <a:noFill/>
            <a:miter lim="800000"/>
            <a:headEnd/>
            <a:tailEnd/>
          </a:ln>
          <a:effectLst/>
        </p:spPr>
      </p:pic>
    </p:spTree>
    <p:extLst>
      <p:ext uri="{BB962C8B-B14F-4D97-AF65-F5344CB8AC3E}">
        <p14:creationId xmlns:p14="http://schemas.microsoft.com/office/powerpoint/2010/main" val="625223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354106"/>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264367" y="192551"/>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Office </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64367" y="963706"/>
            <a:ext cx="8598156" cy="647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a:spcAft>
                <a:spcPts val="600"/>
              </a:spcAft>
              <a:buFont typeface="Arial" panose="020B0604020202020204" pitchFamily="34" charset="0"/>
              <a:buChar char="•"/>
              <a:defRPr/>
            </a:pPr>
            <a:r>
              <a:rPr lang="en-US" sz="2200" dirty="0" smtClean="0">
                <a:solidFill>
                  <a:prstClr val="black"/>
                </a:solidFill>
                <a:latin typeface="Arial" panose="020B0604020202020204" pitchFamily="34" charset="0"/>
              </a:rPr>
              <a:t>The </a:t>
            </a:r>
            <a:r>
              <a:rPr lang="en-US" sz="2200" dirty="0">
                <a:solidFill>
                  <a:prstClr val="black"/>
                </a:solidFill>
                <a:latin typeface="Arial" panose="020B0604020202020204" pitchFamily="34" charset="0"/>
              </a:rPr>
              <a:t>Covid-19 pandemic triggered challenges for the office sector, with </a:t>
            </a:r>
            <a:r>
              <a:rPr lang="en-US" sz="2200" dirty="0" smtClean="0">
                <a:solidFill>
                  <a:prstClr val="black"/>
                </a:solidFill>
                <a:latin typeface="Arial" panose="020B0604020202020204" pitchFamily="34" charset="0"/>
              </a:rPr>
              <a:t>national vacancy rate soaring to 13.5%</a:t>
            </a:r>
            <a:endParaRPr lang="en-US" sz="2200" dirty="0">
              <a:solidFill>
                <a:prstClr val="black"/>
              </a:solidFill>
              <a:latin typeface="Arial" panose="020B0604020202020204" pitchFamily="34" charset="0"/>
            </a:endParaRPr>
          </a:p>
          <a:p>
            <a:pPr>
              <a:spcAft>
                <a:spcPts val="600"/>
              </a:spcAft>
              <a:buFont typeface="Arial" panose="020B0604020202020204" pitchFamily="34" charset="0"/>
              <a:buChar char="•"/>
              <a:defRPr/>
            </a:pPr>
            <a:r>
              <a:rPr lang="en-US" sz="2200" dirty="0">
                <a:solidFill>
                  <a:prstClr val="black"/>
                </a:solidFill>
                <a:latin typeface="Arial" panose="020B0604020202020204" pitchFamily="34" charset="0"/>
              </a:rPr>
              <a:t>USG and labor unions key drivers in the WFH culture</a:t>
            </a:r>
          </a:p>
          <a:p>
            <a:pPr>
              <a:spcAft>
                <a:spcPts val="600"/>
              </a:spcAft>
              <a:buFont typeface="Arial" panose="020B0604020202020204" pitchFamily="34" charset="0"/>
              <a:buChar char="•"/>
              <a:defRPr/>
            </a:pPr>
            <a:r>
              <a:rPr lang="en-US" sz="2200" dirty="0">
                <a:solidFill>
                  <a:prstClr val="black"/>
                </a:solidFill>
                <a:latin typeface="Arial" panose="020B0604020202020204" pitchFamily="34" charset="0"/>
              </a:rPr>
              <a:t>Roundtable continues to press for return to work and incentives for </a:t>
            </a:r>
            <a:r>
              <a:rPr lang="en-US" sz="2200" dirty="0" smtClean="0">
                <a:solidFill>
                  <a:prstClr val="black"/>
                </a:solidFill>
                <a:latin typeface="Arial" panose="020B0604020202020204" pitchFamily="34" charset="0"/>
              </a:rPr>
              <a:t>commercial conversion </a:t>
            </a:r>
            <a:r>
              <a:rPr lang="en-US" sz="2200" dirty="0">
                <a:solidFill>
                  <a:prstClr val="black"/>
                </a:solidFill>
                <a:latin typeface="Arial" panose="020B0604020202020204" pitchFamily="34" charset="0"/>
              </a:rPr>
              <a:t>to </a:t>
            </a:r>
            <a:r>
              <a:rPr lang="en-US" sz="2200" dirty="0" smtClean="0">
                <a:solidFill>
                  <a:prstClr val="black"/>
                </a:solidFill>
                <a:latin typeface="Arial" panose="020B0604020202020204" pitchFamily="34" charset="0"/>
              </a:rPr>
              <a:t>residential measures</a:t>
            </a:r>
          </a:p>
          <a:p>
            <a:pPr>
              <a:spcAft>
                <a:spcPts val="600"/>
              </a:spcAft>
              <a:buFont typeface="Arial" panose="020B0604020202020204" pitchFamily="34" charset="0"/>
              <a:buChar char="•"/>
              <a:defRPr/>
            </a:pPr>
            <a:r>
              <a:rPr lang="en-US" sz="2200" i="1" dirty="0" smtClean="0">
                <a:solidFill>
                  <a:prstClr val="black"/>
                </a:solidFill>
                <a:latin typeface="Arial" panose="020B0604020202020204" pitchFamily="34" charset="0"/>
              </a:rPr>
              <a:t>A</a:t>
            </a:r>
            <a:r>
              <a:rPr lang="en-US" sz="2200" i="1" dirty="0" smtClean="0">
                <a:latin typeface="Arial" panose="020B0604020202020204" pitchFamily="34" charset="0"/>
                <a:ea typeface="Times New Roman" panose="02020603050405020304" pitchFamily="18" charset="0"/>
                <a:cs typeface="Arial" panose="020B0604020202020204" pitchFamily="34" charset="0"/>
              </a:rPr>
              <a:t>ffordable </a:t>
            </a:r>
            <a:r>
              <a:rPr lang="en-US" sz="2200" i="1" dirty="0">
                <a:latin typeface="Arial" panose="020B0604020202020204" pitchFamily="34" charset="0"/>
                <a:ea typeface="Times New Roman" panose="02020603050405020304" pitchFamily="18" charset="0"/>
                <a:cs typeface="Arial" panose="020B0604020202020204" pitchFamily="34" charset="0"/>
              </a:rPr>
              <a:t>Housing Conversion Act </a:t>
            </a:r>
            <a:r>
              <a:rPr lang="en-US" sz="2200" dirty="0">
                <a:latin typeface="Arial" panose="020B0604020202020204" pitchFamily="34" charset="0"/>
                <a:ea typeface="Times New Roman" panose="02020603050405020304" pitchFamily="18" charset="0"/>
                <a:cs typeface="Arial" panose="020B0604020202020204" pitchFamily="34" charset="0"/>
              </a:rPr>
              <a:t>(Sen. Stabenow-Rep. Carey) would </a:t>
            </a:r>
            <a:r>
              <a:rPr lang="en-US" sz="2200" dirty="0" smtClean="0">
                <a:latin typeface="Arial" panose="020B0604020202020204" pitchFamily="34" charset="0"/>
                <a:ea typeface="Times New Roman" panose="02020603050405020304" pitchFamily="18" charset="0"/>
                <a:cs typeface="Arial" panose="020B0604020202020204" pitchFamily="34" charset="0"/>
              </a:rPr>
              <a:t>compliment </a:t>
            </a:r>
            <a:r>
              <a:rPr lang="en-US" sz="2200" dirty="0">
                <a:latin typeface="Arial" panose="020B0604020202020204" pitchFamily="34" charset="0"/>
                <a:ea typeface="Times New Roman" panose="02020603050405020304" pitchFamily="18" charset="0"/>
                <a:cs typeface="Arial" panose="020B0604020202020204" pitchFamily="34" charset="0"/>
              </a:rPr>
              <a:t>regulatory/zoning/land use changes and property tax abatement efforts at state and local level</a:t>
            </a:r>
          </a:p>
          <a:p>
            <a:pPr>
              <a:spcAft>
                <a:spcPts val="600"/>
              </a:spcAft>
              <a:buFont typeface="Arial" panose="020B0604020202020204" pitchFamily="34" charset="0"/>
              <a:buChar char="•"/>
              <a:defRPr/>
            </a:pPr>
            <a:r>
              <a:rPr lang="en-US" sz="2200" dirty="0" smtClean="0">
                <a:latin typeface="Arial" panose="020B0604020202020204" pitchFamily="34" charset="0"/>
                <a:ea typeface="Times New Roman" panose="02020603050405020304" pitchFamily="18" charset="0"/>
                <a:cs typeface="Arial" panose="020B0604020202020204" pitchFamily="34" charset="0"/>
              </a:rPr>
              <a:t>Create </a:t>
            </a:r>
            <a:r>
              <a:rPr lang="en-US" sz="2200" dirty="0">
                <a:latin typeface="Arial" panose="020B0604020202020204" pitchFamily="34" charset="0"/>
                <a:ea typeface="Times New Roman" panose="02020603050405020304" pitchFamily="18" charset="0"/>
                <a:cs typeface="Arial" panose="020B0604020202020204" pitchFamily="34" charset="0"/>
              </a:rPr>
              <a:t>a transferable tax credit to convert older, underutilized commercial real estate to </a:t>
            </a:r>
            <a:r>
              <a:rPr lang="en-US" sz="2200" dirty="0" smtClean="0">
                <a:latin typeface="Arial" panose="020B0604020202020204" pitchFamily="34" charset="0"/>
                <a:ea typeface="Times New Roman" panose="02020603050405020304" pitchFamily="18" charset="0"/>
                <a:cs typeface="Arial" panose="020B0604020202020204" pitchFamily="34" charset="0"/>
              </a:rPr>
              <a:t>housing</a:t>
            </a:r>
          </a:p>
          <a:p>
            <a:pPr>
              <a:spcAft>
                <a:spcPts val="600"/>
              </a:spcAft>
              <a:buFont typeface="Arial" panose="020B0604020202020204" pitchFamily="34" charset="0"/>
              <a:buChar char="•"/>
              <a:defRPr/>
            </a:pPr>
            <a:r>
              <a:rPr lang="en-US" sz="2200" dirty="0" smtClean="0">
                <a:latin typeface="Arial" panose="020B0604020202020204" pitchFamily="34" charset="0"/>
                <a:ea typeface="Times New Roman" panose="02020603050405020304" pitchFamily="18" charset="0"/>
                <a:cs typeface="Arial" panose="020B0604020202020204" pitchFamily="34" charset="0"/>
              </a:rPr>
              <a:t>Stabenow-Carey </a:t>
            </a:r>
            <a:r>
              <a:rPr lang="en-US" sz="2200" dirty="0">
                <a:latin typeface="Arial" panose="020B0604020202020204" pitchFamily="34" charset="0"/>
                <a:ea typeface="Times New Roman" panose="02020603050405020304" pitchFamily="18" charset="0"/>
                <a:cs typeface="Arial" panose="020B0604020202020204" pitchFamily="34" charset="0"/>
              </a:rPr>
              <a:t>draft bill modeled on historic rehabilitation tax credit</a:t>
            </a:r>
          </a:p>
          <a:p>
            <a:pPr>
              <a:spcAft>
                <a:spcPts val="600"/>
              </a:spcAft>
              <a:buFont typeface="Arial" panose="020B0604020202020204" pitchFamily="34" charset="0"/>
              <a:buChar char="•"/>
              <a:defRPr/>
            </a:pPr>
            <a:r>
              <a:rPr lang="en-US" sz="2200" dirty="0">
                <a:latin typeface="Arial" panose="020B0604020202020204" pitchFamily="34" charset="0"/>
                <a:ea typeface="Times New Roman" panose="02020603050405020304" pitchFamily="18" charset="0"/>
                <a:cs typeface="Arial" panose="020B0604020202020204" pitchFamily="34" charset="0"/>
              </a:rPr>
              <a:t>Legislation builds on White House plan to provide loan guarantees and financing for private sector conversion projects</a:t>
            </a:r>
          </a:p>
          <a:p>
            <a:pPr>
              <a:spcAft>
                <a:spcPts val="600"/>
              </a:spcAft>
              <a:buFont typeface="Arial" panose="020B0604020202020204" pitchFamily="34" charset="0"/>
              <a:buChar char="•"/>
              <a:defRPr/>
            </a:pPr>
            <a:endParaRPr lang="en-US" sz="2200" dirty="0" smtClean="0">
              <a:latin typeface="Arial" panose="020B0604020202020204" pitchFamily="34" charset="0"/>
              <a:ea typeface="Times New Roman" panose="02020603050405020304" pitchFamily="18" charset="0"/>
              <a:cs typeface="Arial" panose="020B0604020202020204" pitchFamily="34" charset="0"/>
            </a:endParaRPr>
          </a:p>
          <a:p>
            <a:pPr>
              <a:spcAft>
                <a:spcPts val="600"/>
              </a:spcAft>
              <a:buFont typeface="Arial" panose="020B0604020202020204" pitchFamily="34" charset="0"/>
              <a:buChar char="•"/>
              <a:defRPr/>
            </a:pPr>
            <a:endParaRPr lang="en-US" sz="2000" dirty="0">
              <a:solidFill>
                <a:prstClr val="black"/>
              </a:solidFill>
              <a:latin typeface="Arial" panose="020B0604020202020204" pitchFamily="34" charset="0"/>
            </a:endParaRPr>
          </a:p>
          <a:p>
            <a:pPr>
              <a:spcAft>
                <a:spcPts val="600"/>
              </a:spcAft>
              <a:buFont typeface="Arial" panose="020B0604020202020204" pitchFamily="34" charset="0"/>
              <a:buChar char="•"/>
              <a:defRPr/>
            </a:pPr>
            <a:endParaRPr kumimoji="0" lang="en-US" sz="2000" b="0" i="0" u="none" strike="noStrike" kern="1200" cap="none" spc="0" normalizeH="0" noProof="0" dirty="0">
              <a:ln>
                <a:noFill/>
              </a:ln>
              <a:solidFill>
                <a:prstClr val="black"/>
              </a:solidFill>
              <a:effectLst/>
              <a:uLnTx/>
              <a:uFillTx/>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1"/>
            <a:ext cx="2131306" cy="665430"/>
          </a:xfrm>
          <a:prstGeom prst="rect">
            <a:avLst/>
          </a:prstGeom>
        </p:spPr>
      </p:pic>
    </p:spTree>
    <p:extLst>
      <p:ext uri="{BB962C8B-B14F-4D97-AF65-F5344CB8AC3E}">
        <p14:creationId xmlns:p14="http://schemas.microsoft.com/office/powerpoint/2010/main" val="57943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534400" cy="3505200"/>
          </a:xfrm>
        </p:spPr>
        <p:txBody>
          <a:bodyPr/>
          <a:lstStyle/>
          <a:p>
            <a:pPr algn="ctr">
              <a:buNone/>
            </a:pPr>
            <a:r>
              <a:rPr lang="en-US" dirty="0" smtClean="0"/>
              <a:t>	</a:t>
            </a:r>
            <a:r>
              <a:rPr lang="en-US" sz="2800" dirty="0" smtClean="0">
                <a:solidFill>
                  <a:schemeClr val="tx2"/>
                </a:solidFill>
              </a:rPr>
              <a:t>Credit &amp; Capital Market Issues</a:t>
            </a:r>
            <a:endParaRPr lang="en-US" dirty="0" smtClean="0">
              <a:solidFill>
                <a:schemeClr val="tx2"/>
              </a:solidFill>
            </a:endParaRPr>
          </a:p>
          <a:p>
            <a:pPr indent="0" algn="ctr">
              <a:spcBef>
                <a:spcPts val="0"/>
              </a:spcBef>
              <a:buNone/>
            </a:pPr>
            <a:endParaRPr lang="en-US" dirty="0" smtClean="0">
              <a:solidFill>
                <a:schemeClr val="tx2"/>
              </a:solidFill>
            </a:endParaRPr>
          </a:p>
          <a:p>
            <a:pPr indent="0" algn="ctr">
              <a:spcBef>
                <a:spcPts val="0"/>
              </a:spcBef>
              <a:buNone/>
            </a:pPr>
            <a:r>
              <a:rPr lang="en-US" sz="3600" dirty="0" smtClean="0">
                <a:solidFill>
                  <a:schemeClr val="tx2"/>
                </a:solidFill>
              </a:rPr>
              <a:t>State of the Industry Meeting</a:t>
            </a:r>
            <a:endParaRPr lang="en-US" sz="3600" dirty="0">
              <a:solidFill>
                <a:schemeClr val="tx2"/>
              </a:solidFill>
            </a:endParaRPr>
          </a:p>
          <a:p>
            <a:pPr algn="ctr">
              <a:spcBef>
                <a:spcPts val="0"/>
              </a:spcBef>
              <a:buNone/>
            </a:pPr>
            <a:endParaRPr lang="en-US" sz="2000" dirty="0" smtClean="0">
              <a:solidFill>
                <a:schemeClr val="tx2"/>
              </a:solidFill>
              <a:latin typeface="Arial" panose="020B0604020202020204" pitchFamily="34" charset="0"/>
              <a:cs typeface="Arial" panose="020B0604020202020204" pitchFamily="34" charset="0"/>
            </a:endParaRPr>
          </a:p>
          <a:p>
            <a:pPr algn="ctr">
              <a:spcBef>
                <a:spcPts val="0"/>
              </a:spcBef>
              <a:buNone/>
            </a:pPr>
            <a:r>
              <a:rPr lang="en-US" sz="2000" dirty="0" smtClean="0">
                <a:solidFill>
                  <a:schemeClr val="tx2"/>
                </a:solidFill>
                <a:latin typeface="Arial" panose="020B0604020202020204" pitchFamily="34" charset="0"/>
                <a:cs typeface="Arial" panose="020B0604020202020204" pitchFamily="34" charset="0"/>
              </a:rPr>
              <a:t>January 23, 2024</a:t>
            </a:r>
            <a:endParaRPr lang="en-US" sz="2000" dirty="0">
              <a:solidFill>
                <a:schemeClr val="tx2"/>
              </a:solidFill>
              <a:latin typeface="Arial" panose="020B0604020202020204" pitchFamily="34" charset="0"/>
              <a:cs typeface="Arial" panose="020B0604020202020204" pitchFamily="34" charset="0"/>
            </a:endParaRPr>
          </a:p>
          <a:p>
            <a:pPr algn="ctr">
              <a:spcBef>
                <a:spcPts val="0"/>
              </a:spcBef>
              <a:buNone/>
            </a:pPr>
            <a:endParaRPr lang="en-US" sz="2000" dirty="0" smtClean="0">
              <a:solidFill>
                <a:schemeClr val="tx2"/>
              </a:solidFill>
            </a:endParaRPr>
          </a:p>
          <a:p>
            <a:pPr algn="ctr">
              <a:spcBef>
                <a:spcPts val="0"/>
              </a:spcBef>
              <a:buNone/>
            </a:pPr>
            <a:r>
              <a:rPr lang="en-US" sz="2000" i="1" dirty="0" smtClean="0">
                <a:solidFill>
                  <a:schemeClr val="tx2"/>
                </a:solidFill>
              </a:rPr>
              <a:t>National Policy Update</a:t>
            </a:r>
            <a:endParaRPr lang="en-US" sz="2000" i="1" dirty="0">
              <a:solidFill>
                <a:schemeClr val="tx2"/>
              </a:solidFill>
            </a:endParaRPr>
          </a:p>
          <a:p>
            <a:pPr algn="ctr">
              <a:spcBef>
                <a:spcPts val="0"/>
              </a:spcBef>
              <a:buNone/>
            </a:pPr>
            <a:endParaRPr lang="en-US" sz="2000" dirty="0">
              <a:hlinkClick r:id="rId3"/>
            </a:endParaRPr>
          </a:p>
          <a:p>
            <a:pPr algn="ctr">
              <a:spcBef>
                <a:spcPts val="0"/>
              </a:spcBef>
              <a:buNone/>
            </a:pPr>
            <a:r>
              <a:rPr lang="en-US" sz="2000" dirty="0" smtClean="0">
                <a:hlinkClick r:id="rId3"/>
              </a:rPr>
              <a:t>www.rer.org</a:t>
            </a:r>
            <a:endParaRPr lang="en-US" sz="2000" dirty="0" smtClean="0"/>
          </a:p>
          <a:p>
            <a:pPr algn="ctr">
              <a:spcBef>
                <a:spcPts val="0"/>
              </a:spcBef>
              <a:buNone/>
            </a:pPr>
            <a:endParaRPr lang="en-US" sz="2000" dirty="0" smtClean="0"/>
          </a:p>
          <a:p>
            <a:pPr>
              <a:buNone/>
            </a:pPr>
            <a:endParaRPr lang="en-US" dirty="0"/>
          </a:p>
        </p:txBody>
      </p:sp>
      <p:sp>
        <p:nvSpPr>
          <p:cNvPr id="6" name="Freeform 30"/>
          <p:cNvSpPr>
            <a:spLocks/>
          </p:cNvSpPr>
          <p:nvPr/>
        </p:nvSpPr>
        <p:spPr bwMode="auto">
          <a:xfrm>
            <a:off x="380043" y="384940"/>
            <a:ext cx="70902" cy="101332"/>
          </a:xfrm>
          <a:custGeom>
            <a:avLst/>
            <a:gdLst/>
            <a:ahLst/>
            <a:cxnLst>
              <a:cxn ang="0">
                <a:pos x="4" y="140"/>
              </a:cxn>
              <a:cxn ang="0">
                <a:pos x="30" y="92"/>
              </a:cxn>
              <a:cxn ang="0">
                <a:pos x="62" y="48"/>
              </a:cxn>
              <a:cxn ang="0">
                <a:pos x="98" y="6"/>
              </a:cxn>
              <a:cxn ang="0">
                <a:pos x="92" y="0"/>
              </a:cxn>
              <a:cxn ang="0">
                <a:pos x="56" y="42"/>
              </a:cxn>
              <a:cxn ang="0">
                <a:pos x="26" y="88"/>
              </a:cxn>
              <a:cxn ang="0">
                <a:pos x="0" y="138"/>
              </a:cxn>
              <a:cxn ang="0">
                <a:pos x="4" y="140"/>
              </a:cxn>
            </a:cxnLst>
            <a:rect l="0" t="0" r="r" b="b"/>
            <a:pathLst>
              <a:path w="98" h="140">
                <a:moveTo>
                  <a:pt x="4" y="140"/>
                </a:moveTo>
                <a:lnTo>
                  <a:pt x="30" y="92"/>
                </a:lnTo>
                <a:lnTo>
                  <a:pt x="62" y="48"/>
                </a:lnTo>
                <a:lnTo>
                  <a:pt x="98" y="6"/>
                </a:lnTo>
                <a:lnTo>
                  <a:pt x="92" y="0"/>
                </a:lnTo>
                <a:lnTo>
                  <a:pt x="56" y="42"/>
                </a:lnTo>
                <a:lnTo>
                  <a:pt x="26" y="88"/>
                </a:lnTo>
                <a:lnTo>
                  <a:pt x="0" y="138"/>
                </a:lnTo>
                <a:lnTo>
                  <a:pt x="4" y="140"/>
                </a:lnTo>
                <a:close/>
              </a:path>
            </a:pathLst>
          </a:custGeom>
          <a:solidFill>
            <a:srgbClr val="FFFFFF"/>
          </a:solidFill>
          <a:ln w="0">
            <a:noFill/>
            <a:prstDash val="solid"/>
            <a:round/>
            <a:headEnd/>
            <a:tailEnd/>
          </a:ln>
        </p:spPr>
        <p:txBody>
          <a:bodyPr/>
          <a:lstStyle/>
          <a:p>
            <a:endParaRPr lang="en-US"/>
          </a:p>
        </p:txBody>
      </p:sp>
      <p:pic>
        <p:nvPicPr>
          <p:cNvPr id="5" name="Picture 4"/>
          <p:cNvPicPr>
            <a:picLocks noChangeAspect="1" noChangeArrowheads="1"/>
          </p:cNvPicPr>
          <p:nvPr/>
        </p:nvPicPr>
        <p:blipFill>
          <a:blip r:embed="rId4" cstate="print"/>
          <a:srcRect/>
          <a:stretch>
            <a:fillRect/>
          </a:stretch>
        </p:blipFill>
        <p:spPr bwMode="auto">
          <a:xfrm>
            <a:off x="914400" y="533400"/>
            <a:ext cx="7138321" cy="1920250"/>
          </a:xfrm>
          <a:prstGeom prst="rect">
            <a:avLst/>
          </a:prstGeom>
          <a:noFill/>
          <a:ln w="9525">
            <a:noFill/>
            <a:miter lim="800000"/>
            <a:headEnd/>
            <a:tailEnd/>
          </a:ln>
          <a:effectLst/>
        </p:spPr>
      </p:pic>
    </p:spTree>
    <p:extLst>
      <p:ext uri="{BB962C8B-B14F-4D97-AF65-F5344CB8AC3E}">
        <p14:creationId xmlns:p14="http://schemas.microsoft.com/office/powerpoint/2010/main" val="2076625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354106"/>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533400" y="118495"/>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1F497D"/>
                </a:solidFill>
                <a:effectLst/>
                <a:uLnTx/>
                <a:uFillTx/>
                <a:latin typeface="Arial" panose="020B0604020202020204" pitchFamily="34" charset="0"/>
                <a:ea typeface="+mn-ea"/>
                <a:cs typeface="+mn-cs"/>
              </a:rPr>
              <a:t>Risks to Economic Outlook</a:t>
            </a:r>
          </a:p>
        </p:txBody>
      </p:sp>
      <p:sp>
        <p:nvSpPr>
          <p:cNvPr id="7" name="Rectangle 3"/>
          <p:cNvSpPr>
            <a:spLocks noChangeArrowheads="1"/>
          </p:cNvSpPr>
          <p:nvPr/>
        </p:nvSpPr>
        <p:spPr bwMode="auto">
          <a:xfrm>
            <a:off x="228600" y="792304"/>
            <a:ext cx="8691563" cy="5217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Since </a:t>
            </a:r>
            <a:r>
              <a:rPr lang="en-US" dirty="0">
                <a:solidFill>
                  <a:prstClr val="black"/>
                </a:solidFill>
                <a:latin typeface="Arial" panose="020B0604020202020204" pitchFamily="34" charset="0"/>
              </a:rPr>
              <a:t>March 2022, </a:t>
            </a:r>
            <a:r>
              <a:rPr lang="en-US" dirty="0" smtClean="0">
                <a:solidFill>
                  <a:prstClr val="black"/>
                </a:solidFill>
                <a:latin typeface="Arial" panose="020B0604020202020204" pitchFamily="34" charset="0"/>
              </a:rPr>
              <a:t>11 Fed rate raises, some 525 bps</a:t>
            </a:r>
          </a:p>
          <a:p>
            <a:pPr marL="685800">
              <a:spcAft>
                <a:spcPts val="600"/>
              </a:spcAft>
              <a:buFont typeface="Arial" panose="020B0604020202020204" pitchFamily="34" charset="0"/>
              <a:buChar char="•"/>
              <a:defRPr/>
            </a:pPr>
            <a:r>
              <a:rPr lang="en-US" dirty="0">
                <a:solidFill>
                  <a:prstClr val="black"/>
                </a:solidFill>
                <a:latin typeface="Arial" panose="020B0604020202020204" pitchFamily="34" charset="0"/>
              </a:rPr>
              <a:t>Fed </a:t>
            </a:r>
            <a:r>
              <a:rPr lang="en-US" dirty="0" smtClean="0">
                <a:solidFill>
                  <a:prstClr val="black"/>
                </a:solidFill>
                <a:latin typeface="Arial" panose="020B0604020202020204" pitchFamily="34" charset="0"/>
              </a:rPr>
              <a:t>left rates </a:t>
            </a:r>
            <a:r>
              <a:rPr lang="en-US" dirty="0">
                <a:solidFill>
                  <a:prstClr val="black"/>
                </a:solidFill>
                <a:latin typeface="Arial" panose="020B0604020202020204" pitchFamily="34" charset="0"/>
              </a:rPr>
              <a:t>unchanged in </a:t>
            </a:r>
            <a:r>
              <a:rPr lang="en-US" dirty="0" smtClean="0">
                <a:solidFill>
                  <a:prstClr val="black"/>
                </a:solidFill>
                <a:latin typeface="Arial" panose="020B0604020202020204" pitchFamily="34" charset="0"/>
              </a:rPr>
              <a:t>Dec. – 22-year high; </a:t>
            </a:r>
            <a:r>
              <a:rPr lang="en-US" dirty="0">
                <a:solidFill>
                  <a:prstClr val="black"/>
                </a:solidFill>
                <a:latin typeface="Arial" panose="020B0604020202020204" pitchFamily="34" charset="0"/>
              </a:rPr>
              <a:t>target </a:t>
            </a:r>
            <a:r>
              <a:rPr lang="en-US" dirty="0" smtClean="0">
                <a:solidFill>
                  <a:prstClr val="black"/>
                </a:solidFill>
                <a:latin typeface="Arial" panose="020B0604020202020204" pitchFamily="34" charset="0"/>
              </a:rPr>
              <a:t>FF range </a:t>
            </a:r>
            <a:r>
              <a:rPr lang="en-US" dirty="0">
                <a:solidFill>
                  <a:prstClr val="black"/>
                </a:solidFill>
                <a:latin typeface="Arial" panose="020B0604020202020204" pitchFamily="34" charset="0"/>
              </a:rPr>
              <a:t>of 5¼ to 5</a:t>
            </a:r>
            <a:r>
              <a:rPr lang="en-US" dirty="0" smtClean="0">
                <a:solidFill>
                  <a:prstClr val="black"/>
                </a:solidFill>
                <a:latin typeface="Arial" panose="020B0604020202020204" pitchFamily="34" charset="0"/>
              </a:rPr>
              <a:t>½% </a:t>
            </a:r>
            <a:r>
              <a:rPr lang="en-US" dirty="0">
                <a:solidFill>
                  <a:prstClr val="black"/>
                </a:solidFill>
                <a:latin typeface="Arial" panose="020B0604020202020204" pitchFamily="34" charset="0"/>
              </a:rPr>
              <a:t>– </a:t>
            </a:r>
            <a:r>
              <a:rPr lang="en-US" dirty="0" smtClean="0">
                <a:solidFill>
                  <a:prstClr val="black"/>
                </a:solidFill>
                <a:latin typeface="Arial" panose="020B0604020202020204" pitchFamily="34" charset="0"/>
              </a:rPr>
              <a:t>next FOMC </a:t>
            </a:r>
            <a:r>
              <a:rPr lang="en-US" dirty="0">
                <a:solidFill>
                  <a:prstClr val="black"/>
                </a:solidFill>
                <a:latin typeface="Arial" panose="020B0604020202020204" pitchFamily="34" charset="0"/>
              </a:rPr>
              <a:t>meeting Jan </a:t>
            </a:r>
            <a:r>
              <a:rPr lang="en-US" dirty="0" smtClean="0">
                <a:solidFill>
                  <a:prstClr val="black"/>
                </a:solidFill>
                <a:latin typeface="Arial" panose="020B0604020202020204" pitchFamily="34" charset="0"/>
              </a:rPr>
              <a:t>30 </a:t>
            </a: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10-yr </a:t>
            </a:r>
            <a:r>
              <a:rPr lang="en-US" dirty="0">
                <a:solidFill>
                  <a:prstClr val="black"/>
                </a:solidFill>
                <a:latin typeface="Arial" panose="020B0604020202020204" pitchFamily="34" charset="0"/>
              </a:rPr>
              <a:t>UST hit 5% </a:t>
            </a:r>
            <a:r>
              <a:rPr lang="en-US" dirty="0" smtClean="0">
                <a:solidFill>
                  <a:prstClr val="black"/>
                </a:solidFill>
                <a:latin typeface="Arial" panose="020B0604020202020204" pitchFamily="34" charset="0"/>
              </a:rPr>
              <a:t>in Nov. –16 year high: </a:t>
            </a:r>
            <a:r>
              <a:rPr lang="en-US" i="1" dirty="0" smtClean="0">
                <a:solidFill>
                  <a:prstClr val="black"/>
                </a:solidFill>
                <a:latin typeface="Arial" panose="020B0604020202020204" pitchFamily="34" charset="0"/>
              </a:rPr>
              <a:t>peak?</a:t>
            </a:r>
            <a:endParaRPr lang="en-US" i="1" dirty="0">
              <a:solidFill>
                <a:prstClr val="black"/>
              </a:solidFill>
              <a:latin typeface="Arial" panose="020B0604020202020204" pitchFamily="34" charset="0"/>
            </a:endParaRP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Inflation</a:t>
            </a:r>
            <a:r>
              <a:rPr lang="en-US" dirty="0">
                <a:solidFill>
                  <a:prstClr val="black"/>
                </a:solidFill>
                <a:latin typeface="Arial" panose="020B0604020202020204" pitchFamily="34" charset="0"/>
              </a:rPr>
              <a:t>: </a:t>
            </a:r>
            <a:r>
              <a:rPr lang="en-US" dirty="0" smtClean="0">
                <a:solidFill>
                  <a:prstClr val="black"/>
                </a:solidFill>
                <a:latin typeface="Arial" panose="020B0604020202020204" pitchFamily="34" charset="0"/>
              </a:rPr>
              <a:t>3.4% </a:t>
            </a:r>
            <a:r>
              <a:rPr lang="en-US" dirty="0">
                <a:solidFill>
                  <a:prstClr val="black"/>
                </a:solidFill>
                <a:latin typeface="Arial" panose="020B0604020202020204" pitchFamily="34" charset="0"/>
              </a:rPr>
              <a:t>- “within striking distance</a:t>
            </a:r>
            <a:r>
              <a:rPr lang="en-US" dirty="0" smtClean="0">
                <a:solidFill>
                  <a:prstClr val="black"/>
                </a:solidFill>
                <a:latin typeface="Arial" panose="020B0604020202020204" pitchFamily="34" charset="0"/>
              </a:rPr>
              <a:t>” of Fed </a:t>
            </a:r>
            <a:r>
              <a:rPr lang="en-US" dirty="0">
                <a:solidFill>
                  <a:prstClr val="black"/>
                </a:solidFill>
                <a:latin typeface="Arial" panose="020B0604020202020204" pitchFamily="34" charset="0"/>
              </a:rPr>
              <a:t>target 2</a:t>
            </a:r>
            <a:r>
              <a:rPr lang="en-US" dirty="0" smtClean="0">
                <a:solidFill>
                  <a:prstClr val="black"/>
                </a:solidFill>
                <a:latin typeface="Arial" panose="020B0604020202020204" pitchFamily="34" charset="0"/>
              </a:rPr>
              <a:t>%</a:t>
            </a: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Economy strong: 4.9% growth in Q3; unemployment at 3.7%</a:t>
            </a:r>
            <a:endParaRPr lang="en-US" dirty="0">
              <a:solidFill>
                <a:prstClr val="black"/>
              </a:solidFill>
              <a:latin typeface="Arial" panose="020B0604020202020204" pitchFamily="34" charset="0"/>
            </a:endParaRP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Recession concerns: </a:t>
            </a:r>
            <a:r>
              <a:rPr lang="en-US" i="1" dirty="0" smtClean="0">
                <a:solidFill>
                  <a:prstClr val="black"/>
                </a:solidFill>
                <a:latin typeface="Arial" panose="020B0604020202020204" pitchFamily="34" charset="0"/>
              </a:rPr>
              <a:t>soft landing?   </a:t>
            </a:r>
          </a:p>
          <a:p>
            <a:pPr marL="685800">
              <a:spcAft>
                <a:spcPts val="600"/>
              </a:spcAft>
              <a:buFont typeface="Arial" panose="020B0604020202020204" pitchFamily="34" charset="0"/>
              <a:buChar char="•"/>
              <a:defRPr/>
            </a:pPr>
            <a:r>
              <a:rPr lang="en-US" dirty="0">
                <a:solidFill>
                  <a:prstClr val="black"/>
                </a:solidFill>
                <a:latin typeface="Arial" panose="020B0604020202020204" pitchFamily="34" charset="0"/>
              </a:rPr>
              <a:t>US </a:t>
            </a:r>
            <a:r>
              <a:rPr lang="en-US" dirty="0" smtClean="0">
                <a:solidFill>
                  <a:prstClr val="black"/>
                </a:solidFill>
                <a:latin typeface="Arial" panose="020B0604020202020204" pitchFamily="34" charset="0"/>
              </a:rPr>
              <a:t>budget drama, $34 trillion debt; $1 trillion run rate  </a:t>
            </a:r>
            <a:endParaRPr lang="en-US" dirty="0">
              <a:solidFill>
                <a:prstClr val="black"/>
              </a:solidFill>
              <a:latin typeface="Arial" panose="020B0604020202020204" pitchFamily="34" charset="0"/>
            </a:endParaRP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Conflict: Ukraine, Israel, Yemen, Taiwan</a:t>
            </a: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Natural catastrophe risk and insurance premium spikes </a:t>
            </a:r>
          </a:p>
          <a:p>
            <a:pPr marL="685800">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Cyber and terrorist threats; border security</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2" name="Picture 1"/>
          <p:cNvPicPr>
            <a:picLocks noChangeAspect="1"/>
          </p:cNvPicPr>
          <p:nvPr/>
        </p:nvPicPr>
        <p:blipFill>
          <a:blip r:embed="rId3"/>
          <a:stretch>
            <a:fillRect/>
          </a:stretch>
        </p:blipFill>
        <p:spPr>
          <a:xfrm>
            <a:off x="228600" y="96570"/>
            <a:ext cx="1828800" cy="570983"/>
          </a:xfrm>
          <a:prstGeom prst="rect">
            <a:avLst/>
          </a:prstGeom>
        </p:spPr>
      </p:pic>
    </p:spTree>
    <p:extLst>
      <p:ext uri="{BB962C8B-B14F-4D97-AF65-F5344CB8AC3E}">
        <p14:creationId xmlns:p14="http://schemas.microsoft.com/office/powerpoint/2010/main" val="3499724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07630"/>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762000" y="184771"/>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CRE Liquidity Concerns</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52027" y="969872"/>
            <a:ext cx="8598156" cy="5648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Uncertainty </a:t>
            </a:r>
            <a:r>
              <a:rPr lang="en-US" dirty="0">
                <a:solidFill>
                  <a:prstClr val="black"/>
                </a:solidFill>
                <a:latin typeface="Arial" panose="020B0604020202020204" pitchFamily="34" charset="0"/>
              </a:rPr>
              <a:t>about future office </a:t>
            </a:r>
            <a:r>
              <a:rPr lang="en-US" dirty="0" smtClean="0">
                <a:solidFill>
                  <a:prstClr val="black"/>
                </a:solidFill>
                <a:latin typeface="Arial" panose="020B0604020202020204" pitchFamily="34" charset="0"/>
              </a:rPr>
              <a:t>demand, impact </a:t>
            </a:r>
            <a:r>
              <a:rPr lang="en-US" dirty="0">
                <a:solidFill>
                  <a:prstClr val="black"/>
                </a:solidFill>
                <a:latin typeface="Arial" panose="020B0604020202020204" pitchFamily="34" charset="0"/>
              </a:rPr>
              <a:t>on fundamentals, valuations, and credit remains </a:t>
            </a:r>
            <a:r>
              <a:rPr lang="en-US" dirty="0" smtClean="0">
                <a:solidFill>
                  <a:prstClr val="black"/>
                </a:solidFill>
                <a:latin typeface="Arial" panose="020B0604020202020204" pitchFamily="34" charset="0"/>
              </a:rPr>
              <a:t>main </a:t>
            </a:r>
            <a:r>
              <a:rPr lang="en-US" dirty="0">
                <a:solidFill>
                  <a:prstClr val="black"/>
                </a:solidFill>
                <a:latin typeface="Arial" panose="020B0604020202020204" pitchFamily="34" charset="0"/>
              </a:rPr>
              <a:t>focus of </a:t>
            </a:r>
            <a:r>
              <a:rPr lang="en-US" dirty="0" smtClean="0">
                <a:solidFill>
                  <a:prstClr val="black"/>
                </a:solidFill>
                <a:latin typeface="Arial" panose="020B0604020202020204" pitchFamily="34" charset="0"/>
              </a:rPr>
              <a:t>CRE, CMBS </a:t>
            </a:r>
            <a:r>
              <a:rPr lang="en-US" dirty="0">
                <a:solidFill>
                  <a:prstClr val="black"/>
                </a:solidFill>
                <a:latin typeface="Arial" panose="020B0604020202020204" pitchFamily="34" charset="0"/>
              </a:rPr>
              <a:t>markets</a:t>
            </a:r>
            <a:endParaRPr lang="en-US" dirty="0" smtClean="0">
              <a:solidFill>
                <a:prstClr val="black"/>
              </a:solidFill>
              <a:latin typeface="Arial" panose="020B0604020202020204" pitchFamily="34" charset="0"/>
            </a:endParaRPr>
          </a:p>
          <a:p>
            <a:pPr>
              <a:spcAft>
                <a:spcPts val="600"/>
              </a:spcAft>
              <a:buFont typeface="Arial" panose="020B0604020202020204" pitchFamily="34" charset="0"/>
              <a:buChar char="•"/>
              <a:defRPr/>
            </a:pPr>
            <a:r>
              <a:rPr lang="en-US" dirty="0">
                <a:solidFill>
                  <a:prstClr val="black"/>
                </a:solidFill>
                <a:latin typeface="Arial" panose="020B0604020202020204" pitchFamily="34" charset="0"/>
              </a:rPr>
              <a:t>Of the $</a:t>
            </a:r>
            <a:r>
              <a:rPr lang="en-US" dirty="0" smtClean="0">
                <a:solidFill>
                  <a:prstClr val="black"/>
                </a:solidFill>
                <a:latin typeface="Arial" panose="020B0604020202020204" pitchFamily="34" charset="0"/>
              </a:rPr>
              <a:t>5.82 </a:t>
            </a:r>
            <a:r>
              <a:rPr lang="en-US" dirty="0">
                <a:solidFill>
                  <a:prstClr val="black"/>
                </a:solidFill>
                <a:latin typeface="Arial" panose="020B0604020202020204" pitchFamily="34" charset="0"/>
              </a:rPr>
              <a:t>trillion CRE debt outstanding, over half – $2.75 trillion – is maturing over next 4 </a:t>
            </a:r>
            <a:r>
              <a:rPr lang="en-US" dirty="0" smtClean="0">
                <a:solidFill>
                  <a:prstClr val="black"/>
                </a:solidFill>
                <a:latin typeface="Arial" panose="020B0604020202020204" pitchFamily="34" charset="0"/>
              </a:rPr>
              <a:t>years – some  50.6% held </a:t>
            </a:r>
            <a:r>
              <a:rPr lang="en-US" dirty="0">
                <a:solidFill>
                  <a:prstClr val="black"/>
                </a:solidFill>
                <a:latin typeface="Arial" panose="020B0604020202020204" pitchFamily="34" charset="0"/>
              </a:rPr>
              <a:t>by commercial </a:t>
            </a:r>
            <a:r>
              <a:rPr lang="en-US" dirty="0" smtClean="0">
                <a:solidFill>
                  <a:prstClr val="black"/>
                </a:solidFill>
                <a:latin typeface="Arial" panose="020B0604020202020204" pitchFamily="34" charset="0"/>
              </a:rPr>
              <a:t>banks</a:t>
            </a:r>
          </a:p>
          <a:p>
            <a:pPr>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Bank delinquency </a:t>
            </a:r>
            <a:r>
              <a:rPr lang="en-US" dirty="0">
                <a:latin typeface="Arial" panose="020B0604020202020204" pitchFamily="34" charset="0"/>
                <a:cs typeface="Arial" panose="020B0604020202020204" pitchFamily="34" charset="0"/>
              </a:rPr>
              <a:t>rate </a:t>
            </a:r>
            <a:r>
              <a:rPr lang="en-US" dirty="0" smtClean="0">
                <a:latin typeface="Arial" panose="020B0604020202020204" pitchFamily="34" charset="0"/>
                <a:cs typeface="Arial" panose="020B0604020202020204" pitchFamily="34" charset="0"/>
              </a:rPr>
              <a:t>for CRE loans was 1.14% in Q3 of </a:t>
            </a:r>
            <a:r>
              <a:rPr lang="en-US" dirty="0">
                <a:latin typeface="Arial" panose="020B0604020202020204" pitchFamily="34" charset="0"/>
                <a:cs typeface="Arial" panose="020B0604020202020204" pitchFamily="34" charset="0"/>
              </a:rPr>
              <a:t>2023, </a:t>
            </a:r>
            <a:r>
              <a:rPr lang="en-US" dirty="0" smtClean="0">
                <a:latin typeface="Arial" panose="020B0604020202020204" pitchFamily="34" charset="0"/>
                <a:cs typeface="Arial" panose="020B0604020202020204" pitchFamily="34" charset="0"/>
              </a:rPr>
              <a:t>over twice </a:t>
            </a: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0.53% </a:t>
            </a:r>
            <a:r>
              <a:rPr lang="en-US" dirty="0">
                <a:latin typeface="Arial" panose="020B0604020202020204" pitchFamily="34" charset="0"/>
                <a:cs typeface="Arial" panose="020B0604020202020204" pitchFamily="34" charset="0"/>
              </a:rPr>
              <a:t>in the </a:t>
            </a:r>
            <a:r>
              <a:rPr lang="en-US" dirty="0" smtClean="0">
                <a:latin typeface="Arial" panose="020B0604020202020204" pitchFamily="34" charset="0"/>
                <a:cs typeface="Arial" panose="020B0604020202020204" pitchFamily="34" charset="0"/>
              </a:rPr>
              <a:t>Q3 of 2022 </a:t>
            </a:r>
            <a:endParaRPr lang="en-US" dirty="0">
              <a:latin typeface="Arial" panose="020B0604020202020204" pitchFamily="34" charset="0"/>
              <a:cs typeface="Arial" panose="020B0604020202020204" pitchFamily="34" charset="0"/>
            </a:endParaRPr>
          </a:p>
          <a:p>
            <a:pPr>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Overall CRE lending already </a:t>
            </a:r>
            <a:r>
              <a:rPr lang="en-US" dirty="0">
                <a:latin typeface="Arial" panose="020B0604020202020204" pitchFamily="34" charset="0"/>
                <a:cs typeface="Arial" panose="020B0604020202020204" pitchFamily="34" charset="0"/>
              </a:rPr>
              <a:t>diminished, including </a:t>
            </a:r>
            <a:r>
              <a:rPr lang="en-US" dirty="0" smtClean="0">
                <a:latin typeface="Arial" panose="020B0604020202020204" pitchFamily="34" charset="0"/>
                <a:cs typeface="Arial" panose="020B0604020202020204" pitchFamily="34" charset="0"/>
              </a:rPr>
              <a:t>new </a:t>
            </a:r>
            <a:r>
              <a:rPr lang="en-US" dirty="0">
                <a:latin typeface="Arial" panose="020B0604020202020204" pitchFamily="34" charset="0"/>
                <a:cs typeface="Arial" panose="020B0604020202020204" pitchFamily="34" charset="0"/>
              </a:rPr>
              <a:t>issuance of </a:t>
            </a:r>
            <a:r>
              <a:rPr lang="en-US" dirty="0" smtClean="0">
                <a:latin typeface="Arial" panose="020B0604020202020204" pitchFamily="34" charset="0"/>
                <a:cs typeface="Arial" panose="020B0604020202020204" pitchFamily="34" charset="0"/>
              </a:rPr>
              <a:t>CMBS – down by 18% from 2022 – SASB </a:t>
            </a:r>
            <a:r>
              <a:rPr lang="en-US" dirty="0">
                <a:latin typeface="Arial" panose="020B0604020202020204" pitchFamily="34" charset="0"/>
                <a:cs typeface="Arial" panose="020B0604020202020204" pitchFamily="34" charset="0"/>
              </a:rPr>
              <a:t>CMBS </a:t>
            </a:r>
            <a:r>
              <a:rPr lang="en-US" dirty="0" smtClean="0">
                <a:latin typeface="Arial" panose="020B0604020202020204" pitchFamily="34" charset="0"/>
                <a:cs typeface="Arial" panose="020B0604020202020204" pitchFamily="34" charset="0"/>
              </a:rPr>
              <a:t>down 58% </a:t>
            </a:r>
            <a:r>
              <a:rPr lang="en-US" dirty="0">
                <a:latin typeface="Arial" panose="020B0604020202020204" pitchFamily="34" charset="0"/>
                <a:cs typeface="Arial" panose="020B0604020202020204" pitchFamily="34" charset="0"/>
              </a:rPr>
              <a:t>and CRE </a:t>
            </a:r>
            <a:r>
              <a:rPr lang="en-US" dirty="0" smtClean="0">
                <a:latin typeface="Arial" panose="020B0604020202020204" pitchFamily="34" charset="0"/>
                <a:cs typeface="Arial" panose="020B0604020202020204" pitchFamily="34" charset="0"/>
              </a:rPr>
              <a:t>CLOs down </a:t>
            </a:r>
            <a:r>
              <a:rPr lang="en-US" dirty="0">
                <a:latin typeface="Arial" panose="020B0604020202020204" pitchFamily="34" charset="0"/>
                <a:cs typeface="Arial" panose="020B0604020202020204" pitchFamily="34" charset="0"/>
              </a:rPr>
              <a:t>by </a:t>
            </a:r>
            <a:r>
              <a:rPr lang="en-US" dirty="0" smtClean="0">
                <a:latin typeface="Arial" panose="020B0604020202020204" pitchFamily="34" charset="0"/>
                <a:cs typeface="Arial" panose="020B0604020202020204" pitchFamily="34" charset="0"/>
              </a:rPr>
              <a:t>78%</a:t>
            </a:r>
            <a:r>
              <a:rPr lang="en-US" baseline="30000"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a:t>
            </a:r>
            <a:r>
              <a:rPr lang="en-US" dirty="0">
                <a:solidFill>
                  <a:prstClr val="black"/>
                </a:solidFill>
                <a:latin typeface="Arial" panose="020B0604020202020204" pitchFamily="34" charset="0"/>
              </a:rPr>
              <a:t>liquidity available, but it’s likely going to be more expensive, with lower leverage…” </a:t>
            </a: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Capital essential to restructure wave of maturities </a:t>
            </a:r>
            <a:endParaRPr kumimoji="0" lang="en-US" b="0" i="0" u="none" strike="noStrike" kern="1200" cap="none" spc="0" normalizeH="0" noProof="0" dirty="0">
              <a:ln>
                <a:noFill/>
              </a:ln>
              <a:solidFill>
                <a:prstClr val="black"/>
              </a:solidFill>
              <a:effectLst/>
              <a:uLnTx/>
              <a:uFillTx/>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0"/>
            <a:ext cx="2514600" cy="785101"/>
          </a:xfrm>
          <a:prstGeom prst="rect">
            <a:avLst/>
          </a:prstGeom>
        </p:spPr>
      </p:pic>
    </p:spTree>
    <p:extLst>
      <p:ext uri="{BB962C8B-B14F-4D97-AF65-F5344CB8AC3E}">
        <p14:creationId xmlns:p14="http://schemas.microsoft.com/office/powerpoint/2010/main" val="3867241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354106"/>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245807" y="338555"/>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Perfect Storm of Regulation</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75354" y="1167911"/>
            <a:ext cx="8598156" cy="4832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Increasing concern </a:t>
            </a:r>
            <a:r>
              <a:rPr lang="en-US" dirty="0">
                <a:solidFill>
                  <a:prstClr val="black"/>
                </a:solidFill>
                <a:latin typeface="Arial" panose="020B0604020202020204" pitchFamily="34" charset="0"/>
              </a:rPr>
              <a:t>about </a:t>
            </a:r>
            <a:r>
              <a:rPr lang="en-US" dirty="0" smtClean="0">
                <a:solidFill>
                  <a:prstClr val="black"/>
                </a:solidFill>
                <a:latin typeface="Arial" panose="020B0604020202020204" pitchFamily="34" charset="0"/>
              </a:rPr>
              <a:t>potential </a:t>
            </a:r>
            <a:r>
              <a:rPr lang="en-US" i="1" dirty="0" smtClean="0">
                <a:solidFill>
                  <a:prstClr val="black"/>
                </a:solidFill>
                <a:latin typeface="Arial" panose="020B0604020202020204" pitchFamily="34" charset="0"/>
              </a:rPr>
              <a:t>perfect </a:t>
            </a:r>
            <a:r>
              <a:rPr lang="en-US" i="1" dirty="0">
                <a:solidFill>
                  <a:prstClr val="black"/>
                </a:solidFill>
                <a:latin typeface="Arial" panose="020B0604020202020204" pitchFamily="34" charset="0"/>
              </a:rPr>
              <a:t>storm</a:t>
            </a:r>
            <a:r>
              <a:rPr lang="en-US" dirty="0">
                <a:solidFill>
                  <a:prstClr val="black"/>
                </a:solidFill>
                <a:latin typeface="Arial" panose="020B0604020202020204" pitchFamily="34" charset="0"/>
              </a:rPr>
              <a:t> of </a:t>
            </a:r>
            <a:r>
              <a:rPr lang="en-US" dirty="0" smtClean="0">
                <a:solidFill>
                  <a:prstClr val="black"/>
                </a:solidFill>
                <a:latin typeface="Arial" panose="020B0604020202020204" pitchFamily="34" charset="0"/>
              </a:rPr>
              <a:t>proposed regulations </a:t>
            </a:r>
            <a:r>
              <a:rPr lang="en-US" dirty="0">
                <a:solidFill>
                  <a:prstClr val="black"/>
                </a:solidFill>
                <a:latin typeface="Arial" panose="020B0604020202020204" pitchFamily="34" charset="0"/>
              </a:rPr>
              <a:t>that could </a:t>
            </a:r>
            <a:r>
              <a:rPr lang="en-US" dirty="0" smtClean="0">
                <a:solidFill>
                  <a:prstClr val="black"/>
                </a:solidFill>
                <a:latin typeface="Arial" panose="020B0604020202020204" pitchFamily="34" charset="0"/>
              </a:rPr>
              <a:t>further stall </a:t>
            </a:r>
            <a:r>
              <a:rPr lang="en-US" dirty="0">
                <a:solidFill>
                  <a:prstClr val="black"/>
                </a:solidFill>
                <a:latin typeface="Arial" panose="020B0604020202020204" pitchFamily="34" charset="0"/>
              </a:rPr>
              <a:t>credit markets and impair capital </a:t>
            </a:r>
            <a:r>
              <a:rPr lang="en-US" dirty="0" smtClean="0">
                <a:solidFill>
                  <a:prstClr val="black"/>
                </a:solidFill>
                <a:latin typeface="Arial" panose="020B0604020202020204" pitchFamily="34" charset="0"/>
              </a:rPr>
              <a:t>formation</a:t>
            </a:r>
          </a:p>
          <a:p>
            <a:pPr>
              <a:spcAft>
                <a:spcPts val="600"/>
              </a:spcAft>
              <a:buFont typeface="Arial" panose="020B0604020202020204" pitchFamily="34" charset="0"/>
              <a:buChar char="•"/>
              <a:defRPr/>
            </a:pPr>
            <a:r>
              <a:rPr lang="en-US" i="1" dirty="0" smtClean="0">
                <a:solidFill>
                  <a:prstClr val="black"/>
                </a:solidFill>
                <a:latin typeface="Arial" panose="020B0604020202020204" pitchFamily="34" charset="0"/>
              </a:rPr>
              <a:t>Basel </a:t>
            </a:r>
            <a:r>
              <a:rPr lang="en-US" i="1" dirty="0">
                <a:solidFill>
                  <a:prstClr val="black"/>
                </a:solidFill>
                <a:latin typeface="Arial" panose="020B0604020202020204" pitchFamily="34" charset="0"/>
              </a:rPr>
              <a:t>III Endgame </a:t>
            </a:r>
            <a:r>
              <a:rPr lang="en-US" dirty="0" smtClean="0">
                <a:solidFill>
                  <a:prstClr val="black"/>
                </a:solidFill>
                <a:latin typeface="Arial" panose="020B0604020202020204" pitchFamily="34" charset="0"/>
              </a:rPr>
              <a:t>capital hikes could </a:t>
            </a:r>
            <a:r>
              <a:rPr lang="en-US" dirty="0">
                <a:solidFill>
                  <a:prstClr val="black"/>
                </a:solidFill>
                <a:latin typeface="Arial" panose="020B0604020202020204" pitchFamily="34" charset="0"/>
              </a:rPr>
              <a:t>increase </a:t>
            </a:r>
            <a:r>
              <a:rPr lang="en-US" dirty="0" smtClean="0">
                <a:solidFill>
                  <a:prstClr val="black"/>
                </a:solidFill>
                <a:latin typeface="Arial" panose="020B0604020202020204" pitchFamily="34" charset="0"/>
              </a:rPr>
              <a:t>cost </a:t>
            </a:r>
            <a:r>
              <a:rPr lang="en-US" dirty="0">
                <a:solidFill>
                  <a:prstClr val="black"/>
                </a:solidFill>
                <a:latin typeface="Arial" panose="020B0604020202020204" pitchFamily="34" charset="0"/>
              </a:rPr>
              <a:t>of credit, </a:t>
            </a:r>
            <a:r>
              <a:rPr lang="en-US" dirty="0" smtClean="0">
                <a:solidFill>
                  <a:prstClr val="black"/>
                </a:solidFill>
                <a:latin typeface="Arial" panose="020B0604020202020204" pitchFamily="34" charset="0"/>
              </a:rPr>
              <a:t>further diminish </a:t>
            </a:r>
            <a:r>
              <a:rPr lang="en-US" dirty="0">
                <a:solidFill>
                  <a:prstClr val="black"/>
                </a:solidFill>
                <a:latin typeface="Arial" panose="020B0604020202020204" pitchFamily="34" charset="0"/>
              </a:rPr>
              <a:t>lending capacity, </a:t>
            </a:r>
            <a:r>
              <a:rPr lang="en-US" dirty="0" smtClean="0">
                <a:solidFill>
                  <a:prstClr val="black"/>
                </a:solidFill>
                <a:latin typeface="Arial" panose="020B0604020202020204" pitchFamily="34" charset="0"/>
              </a:rPr>
              <a:t>undermine essential </a:t>
            </a:r>
            <a:r>
              <a:rPr lang="en-US" dirty="0">
                <a:solidFill>
                  <a:prstClr val="black"/>
                </a:solidFill>
                <a:latin typeface="Arial" panose="020B0604020202020204" pitchFamily="34" charset="0"/>
              </a:rPr>
              <a:t>role banks play </a:t>
            </a:r>
            <a:r>
              <a:rPr lang="en-US" dirty="0" smtClean="0">
                <a:solidFill>
                  <a:prstClr val="black"/>
                </a:solidFill>
                <a:latin typeface="Arial" panose="020B0604020202020204" pitchFamily="34" charset="0"/>
              </a:rPr>
              <a:t>in real estate lending</a:t>
            </a: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SEC has various proposed </a:t>
            </a:r>
            <a:r>
              <a:rPr lang="en-US" dirty="0">
                <a:solidFill>
                  <a:prstClr val="black"/>
                </a:solidFill>
                <a:latin typeface="Arial" panose="020B0604020202020204" pitchFamily="34" charset="0"/>
              </a:rPr>
              <a:t>rulemaking measures that could have a chilling effect on real estate </a:t>
            </a:r>
            <a:r>
              <a:rPr lang="en-US" dirty="0" smtClean="0">
                <a:solidFill>
                  <a:prstClr val="black"/>
                </a:solidFill>
                <a:latin typeface="Arial" panose="020B0604020202020204" pitchFamily="34" charset="0"/>
              </a:rPr>
              <a:t>capital formation – vital to </a:t>
            </a:r>
            <a:r>
              <a:rPr lang="en-US" dirty="0">
                <a:solidFill>
                  <a:prstClr val="black"/>
                </a:solidFill>
                <a:latin typeface="Arial" panose="020B0604020202020204" pitchFamily="34" charset="0"/>
              </a:rPr>
              <a:t>help restructure maturing </a:t>
            </a:r>
            <a:r>
              <a:rPr lang="en-US" dirty="0" smtClean="0">
                <a:solidFill>
                  <a:prstClr val="black"/>
                </a:solidFill>
                <a:latin typeface="Arial" panose="020B0604020202020204" pitchFamily="34" charset="0"/>
              </a:rPr>
              <a:t>debt, fill equity gap</a:t>
            </a:r>
            <a:endParaRPr lang="en-US" dirty="0">
              <a:solidFill>
                <a:prstClr val="black"/>
              </a:solidFill>
              <a:latin typeface="Arial" panose="020B0604020202020204" pitchFamily="34" charset="0"/>
            </a:endParaRP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“Death </a:t>
            </a:r>
            <a:r>
              <a:rPr lang="en-US" dirty="0">
                <a:solidFill>
                  <a:prstClr val="black"/>
                </a:solidFill>
                <a:latin typeface="Arial" panose="020B0604020202020204" pitchFamily="34" charset="0"/>
              </a:rPr>
              <a:t>by a thousand cuts” for </a:t>
            </a:r>
            <a:r>
              <a:rPr lang="en-US" dirty="0" smtClean="0">
                <a:solidFill>
                  <a:prstClr val="black"/>
                </a:solidFill>
                <a:latin typeface="Arial" panose="020B0604020202020204" pitchFamily="34" charset="0"/>
              </a:rPr>
              <a:t>real </a:t>
            </a:r>
            <a:r>
              <a:rPr lang="en-US" dirty="0">
                <a:solidFill>
                  <a:prstClr val="black"/>
                </a:solidFill>
                <a:latin typeface="Arial" panose="020B0604020202020204" pitchFamily="34" charset="0"/>
              </a:rPr>
              <a:t>estate capital </a:t>
            </a:r>
            <a:r>
              <a:rPr lang="en-US" dirty="0" smtClean="0">
                <a:solidFill>
                  <a:prstClr val="black"/>
                </a:solidFill>
                <a:latin typeface="Arial" panose="020B0604020202020204" pitchFamily="34" charset="0"/>
              </a:rPr>
              <a:t>markets</a:t>
            </a: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These </a:t>
            </a:r>
            <a:r>
              <a:rPr lang="en-US" dirty="0">
                <a:solidFill>
                  <a:prstClr val="black"/>
                </a:solidFill>
                <a:latin typeface="Arial" panose="020B0604020202020204" pitchFamily="34" charset="0"/>
              </a:rPr>
              <a:t>proposed regulations come at a significant economic cost without clear benefits to </a:t>
            </a:r>
            <a:r>
              <a:rPr lang="en-US" dirty="0" smtClean="0">
                <a:solidFill>
                  <a:prstClr val="black"/>
                </a:solidFill>
                <a:latin typeface="Arial" panose="020B0604020202020204" pitchFamily="34" charset="0"/>
              </a:rPr>
              <a:t>economy    </a:t>
            </a:r>
            <a:endParaRPr kumimoji="0" lang="en-US" sz="2000" b="0" i="0" u="none" strike="noStrike" kern="1200" cap="none" spc="0" normalizeH="0" noProof="0" dirty="0">
              <a:ln>
                <a:noFill/>
              </a:ln>
              <a:solidFill>
                <a:prstClr val="black"/>
              </a:solidFill>
              <a:effectLst/>
              <a:uLnTx/>
              <a:uFillTx/>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1"/>
            <a:ext cx="2131306" cy="665430"/>
          </a:xfrm>
          <a:prstGeom prst="rect">
            <a:avLst/>
          </a:prstGeom>
        </p:spPr>
      </p:pic>
    </p:spTree>
    <p:extLst>
      <p:ext uri="{BB962C8B-B14F-4D97-AF65-F5344CB8AC3E}">
        <p14:creationId xmlns:p14="http://schemas.microsoft.com/office/powerpoint/2010/main" val="441411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07630"/>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762000" y="287409"/>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CRE Liquidity Concerns – Basel III</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381000" y="1057340"/>
            <a:ext cx="8598156" cy="5556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Proposed Rule – Basel III </a:t>
            </a:r>
            <a:r>
              <a:rPr lang="en-US" sz="2200" i="1" dirty="0" smtClean="0">
                <a:latin typeface="Arial" panose="020B0604020202020204" pitchFamily="34" charset="0"/>
                <a:cs typeface="Arial" panose="020B0604020202020204" pitchFamily="34" charset="0"/>
              </a:rPr>
              <a:t>endgame – </a:t>
            </a:r>
            <a:r>
              <a:rPr lang="en-US" sz="2200" dirty="0" smtClean="0">
                <a:latin typeface="Arial" panose="020B0604020202020204" pitchFamily="34" charset="0"/>
                <a:cs typeface="Arial" panose="020B0604020202020204" pitchFamily="34" charset="0"/>
              </a:rPr>
              <a:t>would increase </a:t>
            </a:r>
            <a:r>
              <a:rPr lang="en-US" sz="2200" dirty="0">
                <a:latin typeface="Arial" panose="020B0604020202020204" pitchFamily="34" charset="0"/>
                <a:cs typeface="Arial" panose="020B0604020202020204" pitchFamily="34" charset="0"/>
              </a:rPr>
              <a:t>capital requirements for </a:t>
            </a:r>
            <a:r>
              <a:rPr lang="en-US" sz="2200" dirty="0" smtClean="0">
                <a:latin typeface="Arial" panose="020B0604020202020204" pitchFamily="34" charset="0"/>
                <a:cs typeface="Arial" panose="020B0604020202020204" pitchFamily="34" charset="0"/>
              </a:rPr>
              <a:t>largest </a:t>
            </a:r>
            <a:r>
              <a:rPr lang="en-US" sz="2200" dirty="0">
                <a:latin typeface="Arial" panose="020B0604020202020204" pitchFamily="34" charset="0"/>
                <a:cs typeface="Arial" panose="020B0604020202020204" pitchFamily="34" charset="0"/>
              </a:rPr>
              <a:t>banks by as much </a:t>
            </a:r>
            <a:r>
              <a:rPr lang="en-US" sz="2200" dirty="0" smtClean="0">
                <a:latin typeface="Arial" panose="020B0604020202020204" pitchFamily="34" charset="0"/>
                <a:cs typeface="Arial" panose="020B0604020202020204" pitchFamily="34" charset="0"/>
              </a:rPr>
              <a:t>as 20% </a:t>
            </a:r>
            <a:r>
              <a:rPr lang="en-US" sz="2200" dirty="0">
                <a:latin typeface="Arial" panose="020B0604020202020204" pitchFamily="34" charset="0"/>
                <a:cs typeface="Arial" panose="020B0604020202020204" pitchFamily="34" charset="0"/>
              </a:rPr>
              <a:t>  </a:t>
            </a: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Most </a:t>
            </a:r>
            <a:r>
              <a:rPr lang="en-US" sz="2200" dirty="0">
                <a:latin typeface="Arial" panose="020B0604020202020204" pitchFamily="34" charset="0"/>
                <a:cs typeface="Arial" panose="020B0604020202020204" pitchFamily="34" charset="0"/>
              </a:rPr>
              <a:t>consequential change to US banking regulation since </a:t>
            </a:r>
            <a:r>
              <a:rPr lang="en-US" sz="2200" dirty="0" smtClean="0">
                <a:latin typeface="Arial" panose="020B0604020202020204" pitchFamily="34" charset="0"/>
                <a:cs typeface="Arial" panose="020B0604020202020204" pitchFamily="34" charset="0"/>
              </a:rPr>
              <a:t>Dodd-Frank – will increase </a:t>
            </a:r>
            <a:r>
              <a:rPr lang="en-US" sz="2200" dirty="0">
                <a:latin typeface="Arial" panose="020B0604020202020204" pitchFamily="34" charset="0"/>
                <a:cs typeface="Arial" panose="020B0604020202020204" pitchFamily="34" charset="0"/>
              </a:rPr>
              <a:t>cost of credit and constrain </a:t>
            </a:r>
            <a:r>
              <a:rPr lang="en-US" sz="2200" dirty="0" smtClean="0">
                <a:latin typeface="Arial" panose="020B0604020202020204" pitchFamily="34" charset="0"/>
                <a:cs typeface="Arial" panose="020B0604020202020204" pitchFamily="34" charset="0"/>
              </a:rPr>
              <a:t>capacity</a:t>
            </a: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Former Fed Vice Chair Randy </a:t>
            </a:r>
            <a:r>
              <a:rPr lang="en-US" sz="2200" dirty="0">
                <a:latin typeface="Arial" panose="020B0604020202020204" pitchFamily="34" charset="0"/>
                <a:cs typeface="Arial" panose="020B0604020202020204" pitchFamily="34" charset="0"/>
              </a:rPr>
              <a:t>Quarles, warned </a:t>
            </a:r>
            <a:r>
              <a:rPr lang="en-US" sz="2200" dirty="0" smtClean="0">
                <a:latin typeface="Arial" panose="020B0604020202020204" pitchFamily="34" charset="0"/>
                <a:cs typeface="Arial" panose="020B0604020202020204" pitchFamily="34" charset="0"/>
              </a:rPr>
              <a:t>it </a:t>
            </a:r>
            <a:r>
              <a:rPr lang="en-US" sz="2200" dirty="0">
                <a:latin typeface="Arial" panose="020B0604020202020204" pitchFamily="34" charset="0"/>
                <a:cs typeface="Arial" panose="020B0604020202020204" pitchFamily="34" charset="0"/>
              </a:rPr>
              <a:t>is a "</a:t>
            </a:r>
            <a:r>
              <a:rPr lang="en-US" sz="2200" dirty="0" smtClean="0">
                <a:latin typeface="Arial" panose="020B0604020202020204" pitchFamily="34" charset="0"/>
                <a:cs typeface="Arial" panose="020B0604020202020204" pitchFamily="34" charset="0"/>
              </a:rPr>
              <a:t>mistake“, </a:t>
            </a:r>
            <a:r>
              <a:rPr lang="en-US" sz="2200" dirty="0">
                <a:latin typeface="Arial" panose="020B0604020202020204" pitchFamily="34" charset="0"/>
                <a:cs typeface="Arial" panose="020B0604020202020204" pitchFamily="34" charset="0"/>
              </a:rPr>
              <a:t>saying, “It will restrict the ability of the financial system to provide support for the real </a:t>
            </a:r>
            <a:r>
              <a:rPr lang="en-US" sz="2200" dirty="0" smtClean="0">
                <a:latin typeface="Arial" panose="020B0604020202020204" pitchFamily="34" charset="0"/>
                <a:cs typeface="Arial" panose="020B0604020202020204" pitchFamily="34" charset="0"/>
              </a:rPr>
              <a:t>economy”</a:t>
            </a: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Since </a:t>
            </a:r>
            <a:r>
              <a:rPr lang="en-US" sz="2200" dirty="0">
                <a:latin typeface="Arial" panose="020B0604020202020204" pitchFamily="34" charset="0"/>
                <a:cs typeface="Arial" panose="020B0604020202020204" pitchFamily="34" charset="0"/>
              </a:rPr>
              <a:t>2009, Tier 1 capital has increased by </a:t>
            </a:r>
            <a:r>
              <a:rPr lang="en-US" sz="2200" dirty="0" smtClean="0">
                <a:latin typeface="Arial" panose="020B0604020202020204" pitchFamily="34" charset="0"/>
                <a:cs typeface="Arial" panose="020B0604020202020204" pitchFamily="34" charset="0"/>
              </a:rPr>
              <a:t>56% and </a:t>
            </a:r>
            <a:r>
              <a:rPr lang="en-US" sz="2200" dirty="0">
                <a:latin typeface="Arial" panose="020B0604020202020204" pitchFamily="34" charset="0"/>
                <a:cs typeface="Arial" panose="020B0604020202020204" pitchFamily="34" charset="0"/>
              </a:rPr>
              <a:t>Common Equity Tier 1 capital has tripled. </a:t>
            </a:r>
            <a:r>
              <a:rPr lang="en-US" sz="2200" dirty="0" smtClean="0">
                <a:latin typeface="Arial" panose="020B0604020202020204" pitchFamily="34" charset="0"/>
                <a:cs typeface="Arial" panose="020B0604020202020204" pitchFamily="34" charset="0"/>
              </a:rPr>
              <a:t>As Fed recently observed: </a:t>
            </a:r>
            <a:r>
              <a:rPr lang="en-US" sz="2200" dirty="0">
                <a:latin typeface="Arial" panose="020B0604020202020204" pitchFamily="34" charset="0"/>
                <a:cs typeface="Arial" panose="020B0604020202020204" pitchFamily="34" charset="0"/>
              </a:rPr>
              <a:t>“banking system is sound and resilient, with strong capital and liquidity.” </a:t>
            </a:r>
            <a:endParaRPr lang="en-US" sz="2200" dirty="0" smtClean="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2200" dirty="0">
                <a:solidFill>
                  <a:prstClr val="black"/>
                </a:solidFill>
                <a:latin typeface="Arial" panose="020B0604020202020204" pitchFamily="34" charset="0"/>
              </a:rPr>
              <a:t>At this critical time, it is important that the Agencies do not engage in such pro-cyclical </a:t>
            </a:r>
            <a:r>
              <a:rPr lang="en-US" sz="2200" dirty="0" smtClean="0">
                <a:solidFill>
                  <a:prstClr val="black"/>
                </a:solidFill>
                <a:latin typeface="Arial" panose="020B0604020202020204" pitchFamily="34" charset="0"/>
              </a:rPr>
              <a:t>policies – Ja</a:t>
            </a:r>
            <a:r>
              <a:rPr lang="en-US" sz="2200" dirty="0" smtClean="0">
                <a:latin typeface="Arial" panose="020B0604020202020204" pitchFamily="34" charset="0"/>
                <a:cs typeface="Arial" panose="020B0604020202020204" pitchFamily="34" charset="0"/>
              </a:rPr>
              <a:t>n. </a:t>
            </a:r>
            <a:r>
              <a:rPr lang="en-US" sz="2200" smtClean="0">
                <a:latin typeface="Arial" panose="020B0604020202020204" pitchFamily="34" charset="0"/>
                <a:cs typeface="Arial" panose="020B0604020202020204" pitchFamily="34" charset="0"/>
              </a:rPr>
              <a:t>12 </a:t>
            </a:r>
            <a:r>
              <a:rPr lang="en-US" sz="2200" dirty="0" smtClean="0">
                <a:latin typeface="Arial" panose="020B0604020202020204" pitchFamily="34" charset="0"/>
                <a:cs typeface="Arial" panose="020B0604020202020204" pitchFamily="34" charset="0"/>
              </a:rPr>
              <a:t>Roundtable comment letter to Fed urges revision and re-proposal of Basel III </a:t>
            </a:r>
            <a:r>
              <a:rPr lang="en-US" sz="2200" i="1" dirty="0" smtClean="0">
                <a:latin typeface="Arial" panose="020B0604020202020204" pitchFamily="34" charset="0"/>
                <a:cs typeface="Arial" panose="020B0604020202020204" pitchFamily="34" charset="0"/>
              </a:rPr>
              <a:t>endgame</a:t>
            </a:r>
            <a:r>
              <a:rPr lang="en-US" sz="2200" dirty="0" smtClean="0">
                <a:latin typeface="Arial" panose="020B0604020202020204" pitchFamily="34" charset="0"/>
                <a:cs typeface="Arial" panose="020B0604020202020204" pitchFamily="34" charset="0"/>
              </a:rPr>
              <a:t> rules</a:t>
            </a:r>
            <a:endParaRPr lang="en-US" sz="2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1"/>
            <a:ext cx="2131306" cy="665430"/>
          </a:xfrm>
          <a:prstGeom prst="rect">
            <a:avLst/>
          </a:prstGeom>
        </p:spPr>
      </p:pic>
    </p:spTree>
    <p:extLst>
      <p:ext uri="{BB962C8B-B14F-4D97-AF65-F5344CB8AC3E}">
        <p14:creationId xmlns:p14="http://schemas.microsoft.com/office/powerpoint/2010/main" val="4217344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393441" y="343239"/>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762000" y="287409"/>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noProof="0" dirty="0" smtClean="0">
                <a:ln>
                  <a:noFill/>
                </a:ln>
                <a:solidFill>
                  <a:srgbClr val="1F497D"/>
                </a:solidFill>
                <a:effectLst/>
                <a:uLnTx/>
                <a:uFillTx/>
                <a:latin typeface="Arial" panose="020B0604020202020204" pitchFamily="34" charset="0"/>
                <a:ea typeface="+mn-ea"/>
                <a:cs typeface="+mn-cs"/>
              </a:rPr>
              <a:t>Endgame –</a:t>
            </a:r>
            <a:r>
              <a:rPr lang="en-US" altLang="en-US" sz="2800" i="1" noProof="0" dirty="0" smtClean="0">
                <a:solidFill>
                  <a:srgbClr val="1F497D"/>
                </a:solidFill>
              </a:rPr>
              <a:t> Recourse</a:t>
            </a:r>
            <a:r>
              <a:rPr lang="en-US" altLang="en-US" sz="2800" i="1" dirty="0" smtClean="0">
                <a:solidFill>
                  <a:srgbClr val="1F497D"/>
                </a:solidFill>
              </a:rPr>
              <a:t> Concerns</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381000" y="1057340"/>
            <a:ext cx="8598156" cy="5402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Basel </a:t>
            </a:r>
            <a:r>
              <a:rPr lang="en-US" sz="2200" dirty="0">
                <a:latin typeface="Arial" panose="020B0604020202020204" pitchFamily="34" charset="0"/>
                <a:cs typeface="Arial" panose="020B0604020202020204" pitchFamily="34" charset="0"/>
              </a:rPr>
              <a:t>III </a:t>
            </a:r>
            <a:r>
              <a:rPr lang="en-US" sz="2200" i="1" dirty="0">
                <a:latin typeface="Arial" panose="020B0604020202020204" pitchFamily="34" charset="0"/>
                <a:cs typeface="Arial" panose="020B0604020202020204" pitchFamily="34" charset="0"/>
              </a:rPr>
              <a:t>Endgame</a:t>
            </a:r>
            <a:r>
              <a:rPr lang="en-US" sz="2200" dirty="0">
                <a:latin typeface="Arial" panose="020B0604020202020204" pitchFamily="34" charset="0"/>
                <a:cs typeface="Arial" panose="020B0604020202020204" pitchFamily="34" charset="0"/>
              </a:rPr>
              <a:t> proposal would change how a defaulted mortgage is defined, including exposure to the </a:t>
            </a:r>
            <a:r>
              <a:rPr lang="en-US" sz="2200" dirty="0" smtClean="0">
                <a:latin typeface="Arial" panose="020B0604020202020204" pitchFamily="34" charset="0"/>
                <a:cs typeface="Arial" panose="020B0604020202020204" pitchFamily="34" charset="0"/>
              </a:rPr>
              <a:t>borrower  </a:t>
            </a: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Most CRE lending </a:t>
            </a:r>
            <a:r>
              <a:rPr lang="en-US" sz="2200" dirty="0">
                <a:latin typeface="Arial" panose="020B0604020202020204" pitchFamily="34" charset="0"/>
                <a:cs typeface="Arial" panose="020B0604020202020204" pitchFamily="34" charset="0"/>
              </a:rPr>
              <a:t>is structured on </a:t>
            </a:r>
            <a:r>
              <a:rPr lang="en-US" sz="2200" dirty="0" smtClean="0">
                <a:latin typeface="Arial" panose="020B0604020202020204" pitchFamily="34" charset="0"/>
                <a:cs typeface="Arial" panose="020B0604020202020204" pitchFamily="34" charset="0"/>
              </a:rPr>
              <a:t>non-recourse </a:t>
            </a:r>
            <a:r>
              <a:rPr lang="en-US" sz="2200" dirty="0">
                <a:latin typeface="Arial" panose="020B0604020202020204" pitchFamily="34" charset="0"/>
                <a:cs typeface="Arial" panose="020B0604020202020204" pitchFamily="34" charset="0"/>
              </a:rPr>
              <a:t>basis, permitting </a:t>
            </a:r>
            <a:r>
              <a:rPr lang="en-US" sz="2200" dirty="0" smtClean="0">
                <a:latin typeface="Arial" panose="020B0604020202020204" pitchFamily="34" charset="0"/>
                <a:cs typeface="Arial" panose="020B0604020202020204" pitchFamily="34" charset="0"/>
              </a:rPr>
              <a:t>lender </a:t>
            </a:r>
            <a:r>
              <a:rPr lang="en-US" sz="2200" dirty="0">
                <a:latin typeface="Arial" panose="020B0604020202020204" pitchFamily="34" charset="0"/>
                <a:cs typeface="Arial" panose="020B0604020202020204" pitchFamily="34" charset="0"/>
              </a:rPr>
              <a:t>to seize only </a:t>
            </a:r>
            <a:r>
              <a:rPr lang="en-US" sz="2200" dirty="0" smtClean="0">
                <a:latin typeface="Arial" panose="020B0604020202020204" pitchFamily="34" charset="0"/>
                <a:cs typeface="Arial" panose="020B0604020202020204" pitchFamily="34" charset="0"/>
              </a:rPr>
              <a:t>collateral </a:t>
            </a:r>
            <a:r>
              <a:rPr lang="en-US" sz="2200" dirty="0">
                <a:latin typeface="Arial" panose="020B0604020202020204" pitchFamily="34" charset="0"/>
                <a:cs typeface="Arial" panose="020B0604020202020204" pitchFamily="34" charset="0"/>
              </a:rPr>
              <a:t>specified in the loan agreement, even if its value does not cover the entire </a:t>
            </a:r>
            <a:r>
              <a:rPr lang="en-US" sz="2200" dirty="0" smtClean="0">
                <a:latin typeface="Arial" panose="020B0604020202020204" pitchFamily="34" charset="0"/>
                <a:cs typeface="Arial" panose="020B0604020202020204" pitchFamily="34" charset="0"/>
              </a:rPr>
              <a:t>debt  </a:t>
            </a: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Under </a:t>
            </a:r>
            <a:r>
              <a:rPr lang="en-US" sz="2200" i="1" dirty="0" smtClean="0">
                <a:latin typeface="Arial" panose="020B0604020202020204" pitchFamily="34" charset="0"/>
                <a:cs typeface="Arial" panose="020B0604020202020204" pitchFamily="34" charset="0"/>
              </a:rPr>
              <a:t>Endgame </a:t>
            </a:r>
            <a:r>
              <a:rPr lang="en-US" sz="2200" dirty="0">
                <a:latin typeface="Arial" panose="020B0604020202020204" pitchFamily="34" charset="0"/>
                <a:cs typeface="Arial" panose="020B0604020202020204" pitchFamily="34" charset="0"/>
              </a:rPr>
              <a:t>proposal, the bank must analyze overall exposure to </a:t>
            </a:r>
            <a:r>
              <a:rPr lang="en-US" sz="2200" dirty="0" smtClean="0">
                <a:latin typeface="Arial" panose="020B0604020202020204" pitchFamily="34" charset="0"/>
                <a:cs typeface="Arial" panose="020B0604020202020204" pitchFamily="34" charset="0"/>
              </a:rPr>
              <a:t>borrower</a:t>
            </a:r>
            <a:r>
              <a:rPr lang="en-US" sz="2200" dirty="0">
                <a:latin typeface="Arial" panose="020B0604020202020204" pitchFamily="34" charset="0"/>
                <a:cs typeface="Arial" panose="020B0604020202020204" pitchFamily="34" charset="0"/>
              </a:rPr>
              <a:t>, beyond </a:t>
            </a:r>
            <a:r>
              <a:rPr lang="en-US" sz="2200" dirty="0" smtClean="0">
                <a:latin typeface="Arial" panose="020B0604020202020204" pitchFamily="34" charset="0"/>
                <a:cs typeface="Arial" panose="020B0604020202020204" pitchFamily="34" charset="0"/>
              </a:rPr>
              <a:t>specific loan; assign </a:t>
            </a:r>
            <a:r>
              <a:rPr lang="en-US" sz="2200" dirty="0">
                <a:latin typeface="Arial" panose="020B0604020202020204" pitchFamily="34" charset="0"/>
                <a:cs typeface="Arial" panose="020B0604020202020204" pitchFamily="34" charset="0"/>
              </a:rPr>
              <a:t>a 150% risk weight to any defaulted loan and essentially all other loans to the same borrower (even if current).  As such, it raises concerns about maintaining </a:t>
            </a:r>
            <a:r>
              <a:rPr lang="en-US" sz="2200" dirty="0" smtClean="0">
                <a:latin typeface="Arial" panose="020B0604020202020204" pitchFamily="34" charset="0"/>
                <a:cs typeface="Arial" panose="020B0604020202020204" pitchFamily="34" charset="0"/>
              </a:rPr>
              <a:t>integrity </a:t>
            </a:r>
            <a:r>
              <a:rPr lang="en-US" sz="2200" dirty="0">
                <a:latin typeface="Arial" panose="020B0604020202020204" pitchFamily="34" charset="0"/>
                <a:cs typeface="Arial" panose="020B0604020202020204" pitchFamily="34" charset="0"/>
              </a:rPr>
              <a:t>of non-recourse lending </a:t>
            </a:r>
            <a:r>
              <a:rPr lang="en-US" sz="2200" dirty="0" smtClean="0">
                <a:latin typeface="Arial" panose="020B0604020202020204" pitchFamily="34" charset="0"/>
                <a:cs typeface="Arial" panose="020B0604020202020204" pitchFamily="34" charset="0"/>
              </a:rPr>
              <a:t>agreements  </a:t>
            </a:r>
            <a:endParaRPr lang="en-US" sz="22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2200" dirty="0" smtClean="0">
                <a:latin typeface="Arial" panose="020B0604020202020204" pitchFamily="34" charset="0"/>
                <a:cs typeface="Arial" panose="020B0604020202020204" pitchFamily="34" charset="0"/>
              </a:rPr>
              <a:t>Instead</a:t>
            </a:r>
            <a:r>
              <a:rPr lang="en-US" sz="2200" dirty="0">
                <a:latin typeface="Arial" panose="020B0604020202020204" pitchFamily="34" charset="0"/>
                <a:cs typeface="Arial" panose="020B0604020202020204" pitchFamily="34" charset="0"/>
              </a:rPr>
              <a:t>, regulators should focus on additional measures to help restructure and transition the ownership and financing of commercial real estate from a period of low rates and robust markets to a time of higher rates, declining credit capacity and uncertain economic </a:t>
            </a:r>
            <a:r>
              <a:rPr lang="en-US" sz="2200" dirty="0" smtClean="0">
                <a:latin typeface="Arial" panose="020B0604020202020204" pitchFamily="34" charset="0"/>
                <a:cs typeface="Arial" panose="020B0604020202020204" pitchFamily="34" charset="0"/>
              </a:rPr>
              <a:t>growth</a:t>
            </a:r>
            <a:endParaRPr lang="en-US" sz="2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228599" y="96570"/>
            <a:ext cx="2131305" cy="665429"/>
          </a:xfrm>
          <a:prstGeom prst="rect">
            <a:avLst/>
          </a:prstGeom>
        </p:spPr>
      </p:pic>
    </p:spTree>
    <p:extLst>
      <p:ext uri="{BB962C8B-B14F-4D97-AF65-F5344CB8AC3E}">
        <p14:creationId xmlns:p14="http://schemas.microsoft.com/office/powerpoint/2010/main" val="1172617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288330"/>
            <a:ext cx="8229600" cy="7432804"/>
          </a:xfrm>
          <a:prstGeom prst="rect">
            <a:avLst/>
          </a:prstGeom>
        </p:spPr>
        <p:txBody>
          <a:bodyPr wrap="square">
            <a:spAutoFit/>
          </a:bodyPr>
          <a:lstStyle/>
          <a:p>
            <a:pPr marL="342900" indent="-342900" algn="just">
              <a:spcBef>
                <a:spcPts val="600"/>
              </a:spcBef>
              <a:spcAft>
                <a:spcPts val="0"/>
              </a:spcAft>
              <a:buFont typeface="Arial" panose="020B0604020202020204" pitchFamily="34" charset="0"/>
              <a:buChar char="•"/>
            </a:pPr>
            <a:r>
              <a:rPr lang="en-US" sz="2200" i="1" dirty="0" smtClean="0">
                <a:solidFill>
                  <a:schemeClr val="tx2"/>
                </a:solidFill>
              </a:rPr>
              <a:t>Safeguarding </a:t>
            </a:r>
            <a:r>
              <a:rPr lang="en-US" sz="2200" i="1" dirty="0">
                <a:solidFill>
                  <a:schemeClr val="tx2"/>
                </a:solidFill>
              </a:rPr>
              <a:t>Advisory Client </a:t>
            </a:r>
            <a:r>
              <a:rPr lang="en-US" sz="2200" i="1" dirty="0" smtClean="0">
                <a:solidFill>
                  <a:schemeClr val="tx2"/>
                </a:solidFill>
              </a:rPr>
              <a:t>Assets</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 – would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significantly expand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requirements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of Custody Rule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to maintain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client assets with a qualified custodian for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certain physical assets such as real estate  </a:t>
            </a:r>
          </a:p>
          <a:p>
            <a:pPr marL="342900" indent="-342900" algn="just">
              <a:spcBef>
                <a:spcPts val="600"/>
              </a:spcBef>
              <a:spcAft>
                <a:spcPts val="0"/>
              </a:spcAft>
              <a:buFont typeface="Arial" panose="020B0604020202020204" pitchFamily="34" charset="0"/>
              <a:buChar char="•"/>
            </a:pP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Could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severely impact advisory clients’ ability to invest in real estate.  Roundtable seeking real estate exception</a:t>
            </a:r>
          </a:p>
          <a:p>
            <a:pPr marL="342900" indent="-342900" algn="just">
              <a:spcBef>
                <a:spcPts val="600"/>
              </a:spcBef>
              <a:spcAft>
                <a:spcPts val="0"/>
              </a:spcAft>
              <a:buFont typeface="Arial" panose="020B0604020202020204" pitchFamily="34" charset="0"/>
              <a:buChar char="•"/>
            </a:pP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Ample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safeguards already exist to promote the safe-keeping of real estate assets held in advisory accounts or funds, which assets are not subject to high risk of loss or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theft </a:t>
            </a:r>
          </a:p>
          <a:p>
            <a:pPr marL="342900" indent="-342900" algn="just">
              <a:spcBef>
                <a:spcPts val="600"/>
              </a:spcBef>
              <a:spcAft>
                <a:spcPts val="0"/>
              </a:spcAft>
              <a:buFont typeface="Arial" panose="020B0604020202020204" pitchFamily="34" charset="0"/>
              <a:buChar char="•"/>
            </a:pP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SEC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has not coherently explained how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Proposed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Rule would apply to real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estate – seeking exception for real estate </a:t>
            </a:r>
          </a:p>
          <a:p>
            <a:pPr marL="342900" indent="-342900" algn="just">
              <a:spcBef>
                <a:spcPts val="600"/>
              </a:spcBef>
              <a:spcAft>
                <a:spcPts val="0"/>
              </a:spcAft>
              <a:buFont typeface="Arial" panose="020B0604020202020204" pitchFamily="34" charset="0"/>
              <a:buChar char="•"/>
            </a:pP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RER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Custody Rule Working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Group met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recently </a:t>
            </a:r>
            <a:r>
              <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rPr>
              <a:t>with SEC Investment Management </a:t>
            </a:r>
            <a:r>
              <a:rPr lang="en-US" sz="2200" dirty="0" smtClean="0">
                <a:solidFill>
                  <a:schemeClr val="tx2"/>
                </a:solidFill>
                <a:latin typeface="Arial" panose="020B0604020202020204" pitchFamily="34" charset="0"/>
                <a:ea typeface="Times New Roman" panose="02020603050405020304" pitchFamily="18" charset="0"/>
                <a:cs typeface="Arial" panose="020B0604020202020204" pitchFamily="34" charset="0"/>
              </a:rPr>
              <a:t>team; comment letter submitted</a:t>
            </a:r>
            <a:endParaRPr lang="en-US" sz="2200" dirty="0">
              <a:solidFill>
                <a:schemeClr val="tx2"/>
              </a:solidFill>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buFont typeface="+mj-lt"/>
              <a:buAutoNum type="arabicPeriod"/>
            </a:pPr>
            <a:endParaRPr lang="en-US" sz="2400" dirty="0">
              <a:solidFill>
                <a:schemeClr val="tx2"/>
              </a:solidFill>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buFont typeface="+mj-lt"/>
              <a:buAutoNum type="arabicPeriod"/>
            </a:pPr>
            <a:endParaRPr lang="en-US" sz="1800" dirty="0">
              <a:solidFill>
                <a:schemeClr val="tx2"/>
              </a:solidFill>
              <a:latin typeface="Arial" panose="020B0604020202020204" pitchFamily="34" charset="0"/>
              <a:ea typeface="Times New Roman" panose="02020603050405020304" pitchFamily="18" charset="0"/>
              <a:cs typeface="Arial" panose="020B0604020202020204" pitchFamily="34" charset="0"/>
            </a:endParaRPr>
          </a:p>
          <a:p>
            <a:pPr marL="457200" marR="0" lvl="0" indent="-457200" algn="just">
              <a:spcBef>
                <a:spcPts val="600"/>
              </a:spcBef>
              <a:spcAft>
                <a:spcPts val="600"/>
              </a:spcAft>
              <a:buFont typeface="+mj-lt"/>
              <a:buAutoNum type="arabicPeriod"/>
            </a:pPr>
            <a:endParaRPr lang="en-US" sz="1800" dirty="0">
              <a:solidFill>
                <a:schemeClr val="tx2"/>
              </a:solidFill>
              <a:latin typeface="Arial" panose="020B0604020202020204" pitchFamily="34" charset="0"/>
              <a:ea typeface="Times New Roman" panose="02020603050405020304" pitchFamily="18" charset="0"/>
              <a:cs typeface="Arial" panose="020B0604020202020204" pitchFamily="34" charset="0"/>
            </a:endParaRPr>
          </a:p>
          <a:p>
            <a:pPr marL="1257300" lvl="2" indent="-342900" algn="l">
              <a:buFont typeface="+mj-lt"/>
              <a:buAutoNum type="arabicPeriod"/>
            </a:pPr>
            <a:endParaRPr lang="en-US" sz="1600" dirty="0">
              <a:solidFill>
                <a:schemeClr val="tx2"/>
              </a:solidFill>
              <a:latin typeface="+mn-lt"/>
            </a:endParaRPr>
          </a:p>
          <a:p>
            <a:pPr marL="457200" lvl="0" indent="-457200" algn="l">
              <a:buFont typeface="+mj-lt"/>
              <a:buAutoNum type="arabicPeriod"/>
            </a:pPr>
            <a:endParaRPr lang="en-US" sz="2000" dirty="0" smtClean="0">
              <a:solidFill>
                <a:schemeClr val="tx2"/>
              </a:solidFill>
              <a:latin typeface="+mn-lt"/>
            </a:endParaRPr>
          </a:p>
          <a:p>
            <a:pPr lvl="0" algn="l">
              <a:spcBef>
                <a:spcPts val="0"/>
              </a:spcBef>
              <a:defRPr/>
            </a:pPr>
            <a:endParaRPr lang="en-US" sz="2000" dirty="0" smtClean="0">
              <a:solidFill>
                <a:srgbClr val="000000"/>
              </a:solidFill>
              <a:latin typeface="+mn-lt"/>
            </a:endParaRPr>
          </a:p>
          <a:p>
            <a:pPr marL="342900" lvl="0" indent="-342900" algn="l">
              <a:spcBef>
                <a:spcPts val="600"/>
              </a:spcBef>
              <a:buFont typeface="Arial" panose="020B0604020202020204" pitchFamily="34" charset="0"/>
              <a:buChar char="•"/>
              <a:defRPr/>
            </a:pPr>
            <a:endParaRPr lang="en-US" sz="2000" dirty="0" smtClean="0">
              <a:solidFill>
                <a:srgbClr val="000000"/>
              </a:solidFill>
              <a:latin typeface="+mn-lt"/>
            </a:endParaRPr>
          </a:p>
        </p:txBody>
      </p:sp>
      <p:pic>
        <p:nvPicPr>
          <p:cNvPr id="6" name="Picture 2"/>
          <p:cNvPicPr>
            <a:picLocks noChangeAspect="1" noChangeArrowheads="1"/>
          </p:cNvPicPr>
          <p:nvPr/>
        </p:nvPicPr>
        <p:blipFill>
          <a:blip r:embed="rId3" cstate="print"/>
          <a:srcRect/>
          <a:stretch>
            <a:fillRect/>
          </a:stretch>
        </p:blipFill>
        <p:spPr bwMode="auto">
          <a:xfrm>
            <a:off x="152401" y="152401"/>
            <a:ext cx="1961491" cy="609599"/>
          </a:xfrm>
          <a:prstGeom prst="rect">
            <a:avLst/>
          </a:prstGeom>
          <a:noFill/>
          <a:ln w="9525">
            <a:noFill/>
            <a:miter lim="800000"/>
            <a:headEnd/>
            <a:tailEnd/>
          </a:ln>
          <a:effectLst/>
        </p:spPr>
      </p:pic>
      <p:sp>
        <p:nvSpPr>
          <p:cNvPr id="2" name="TextBox 1"/>
          <p:cNvSpPr txBox="1"/>
          <p:nvPr/>
        </p:nvSpPr>
        <p:spPr>
          <a:xfrm>
            <a:off x="2514600" y="609600"/>
            <a:ext cx="5096268" cy="523220"/>
          </a:xfrm>
          <a:prstGeom prst="rect">
            <a:avLst/>
          </a:prstGeom>
          <a:noFill/>
        </p:spPr>
        <p:txBody>
          <a:bodyPr wrap="none" rtlCol="0">
            <a:spAutoFit/>
          </a:bodyPr>
          <a:lstStyle/>
          <a:p>
            <a:pPr lvl="0">
              <a:defRPr/>
            </a:pPr>
            <a:r>
              <a:rPr lang="en-US" sz="2800" b="1" dirty="0">
                <a:solidFill>
                  <a:schemeClr val="accent1">
                    <a:lumMod val="75000"/>
                  </a:schemeClr>
                </a:solidFill>
                <a:latin typeface="Arial" panose="020B0604020202020204" pitchFamily="34" charset="0"/>
                <a:ea typeface="Times New Roman" panose="02020603050405020304" pitchFamily="18" charset="0"/>
                <a:cs typeface="Arial" panose="020B0604020202020204" pitchFamily="34" charset="0"/>
              </a:rPr>
              <a:t>SEC Proposed </a:t>
            </a:r>
            <a:r>
              <a:rPr kumimoji="0" lang="en-US" sz="2800" b="1" i="0" u="none" strike="noStrike" kern="1200" cap="none" spc="0" normalizeH="0" baseline="0" noProof="0" dirty="0" smtClean="0">
                <a:ln>
                  <a:noFill/>
                </a:ln>
                <a:solidFill>
                  <a:srgbClr val="003399">
                    <a:lumMod val="75000"/>
                  </a:srgbClr>
                </a:solidFill>
                <a:effectLst/>
                <a:uLnTx/>
                <a:uFillTx/>
                <a:latin typeface="Arial" charset="0"/>
                <a:ea typeface="+mn-ea"/>
                <a:cs typeface="+mn-cs"/>
              </a:rPr>
              <a:t>Custody Rule</a:t>
            </a:r>
            <a:endParaRPr kumimoji="0" lang="en-US" sz="2800" b="1" i="0" u="none" strike="noStrike" kern="1200" cap="none" spc="0" normalizeH="0" baseline="0" noProof="0" dirty="0">
              <a:ln>
                <a:noFill/>
              </a:ln>
              <a:solidFill>
                <a:srgbClr val="003399">
                  <a:lumMod val="75000"/>
                </a:srgbClr>
              </a:solidFill>
              <a:effectLst/>
              <a:uLnTx/>
              <a:uFillTx/>
              <a:latin typeface="Arial" charset="0"/>
              <a:ea typeface="+mn-ea"/>
              <a:cs typeface="+mn-cs"/>
            </a:endParaRPr>
          </a:p>
        </p:txBody>
      </p:sp>
    </p:spTree>
    <p:extLst>
      <p:ext uri="{BB962C8B-B14F-4D97-AF65-F5344CB8AC3E}">
        <p14:creationId xmlns:p14="http://schemas.microsoft.com/office/powerpoint/2010/main" val="2472820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354106"/>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762000" y="340110"/>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RER Policy Response</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45807" y="1133041"/>
            <a:ext cx="8598156" cy="5571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March 17 RER letter requested </a:t>
            </a:r>
            <a:r>
              <a:rPr lang="en-US" dirty="0">
                <a:solidFill>
                  <a:prstClr val="black"/>
                </a:solidFill>
                <a:latin typeface="Arial" panose="020B0604020202020204" pitchFamily="34" charset="0"/>
              </a:rPr>
              <a:t>federal bank regulators to reestablish immediately a troubled debt restructuring </a:t>
            </a:r>
            <a:r>
              <a:rPr lang="en-US" dirty="0" smtClean="0">
                <a:solidFill>
                  <a:prstClr val="black"/>
                </a:solidFill>
                <a:latin typeface="Arial" panose="020B0604020202020204" pitchFamily="34" charset="0"/>
              </a:rPr>
              <a:t>program </a:t>
            </a:r>
            <a:r>
              <a:rPr lang="en-US" dirty="0">
                <a:solidFill>
                  <a:prstClr val="black"/>
                </a:solidFill>
                <a:latin typeface="Arial" panose="020B0604020202020204" pitchFamily="34" charset="0"/>
              </a:rPr>
              <a:t>for commercial real estate that would give financial institutions increased flexibility to refinance loans with borrowers and </a:t>
            </a:r>
            <a:r>
              <a:rPr lang="en-US" dirty="0" smtClean="0">
                <a:solidFill>
                  <a:prstClr val="black"/>
                </a:solidFill>
                <a:latin typeface="Arial" panose="020B0604020202020204" pitchFamily="34" charset="0"/>
              </a:rPr>
              <a:t>lenders</a:t>
            </a: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June </a:t>
            </a:r>
            <a:r>
              <a:rPr lang="en-US" dirty="0">
                <a:solidFill>
                  <a:prstClr val="black"/>
                </a:solidFill>
                <a:latin typeface="Arial" panose="020B0604020202020204" pitchFamily="34" charset="0"/>
              </a:rPr>
              <a:t>policy statement from regulatory agencies encourages financial institutions to </a:t>
            </a:r>
            <a:r>
              <a:rPr lang="en-US" dirty="0" smtClean="0">
                <a:solidFill>
                  <a:prstClr val="black"/>
                </a:solidFill>
                <a:latin typeface="Arial" panose="020B0604020202020204" pitchFamily="34" charset="0"/>
              </a:rPr>
              <a:t>work </a:t>
            </a:r>
            <a:r>
              <a:rPr lang="en-US" dirty="0">
                <a:solidFill>
                  <a:prstClr val="black"/>
                </a:solidFill>
                <a:latin typeface="Arial" panose="020B0604020202020204" pitchFamily="34" charset="0"/>
              </a:rPr>
              <a:t>constructively with creditworthy borrowers on CRE loan workouts to see loans through current environment   </a:t>
            </a:r>
          </a:p>
          <a:p>
            <a:pPr>
              <a:spcAft>
                <a:spcPts val="600"/>
              </a:spcAft>
              <a:buFont typeface="Arial" panose="020B0604020202020204" pitchFamily="34" charset="0"/>
              <a:buChar char="•"/>
              <a:defRPr/>
            </a:pPr>
            <a:r>
              <a:rPr lang="en-US" dirty="0">
                <a:solidFill>
                  <a:prstClr val="black"/>
                </a:solidFill>
                <a:latin typeface="Arial" panose="020B0604020202020204" pitchFamily="34" charset="0"/>
              </a:rPr>
              <a:t>According to a recent </a:t>
            </a:r>
            <a:r>
              <a:rPr lang="en-US" dirty="0" err="1">
                <a:solidFill>
                  <a:prstClr val="black"/>
                </a:solidFill>
                <a:latin typeface="Arial" panose="020B0604020202020204" pitchFamily="34" charset="0"/>
              </a:rPr>
              <a:t>Trepp</a:t>
            </a:r>
            <a:r>
              <a:rPr lang="en-US" dirty="0">
                <a:solidFill>
                  <a:prstClr val="black"/>
                </a:solidFill>
                <a:latin typeface="Arial" panose="020B0604020202020204" pitchFamily="34" charset="0"/>
              </a:rPr>
              <a:t> research report, some $5.65 billion in commercial real estate loans have already been restructured this year</a:t>
            </a:r>
          </a:p>
          <a:p>
            <a:pPr>
              <a:spcAft>
                <a:spcPts val="600"/>
              </a:spcAft>
              <a:buFont typeface="Arial" panose="020B0604020202020204" pitchFamily="34" charset="0"/>
              <a:buChar char="•"/>
              <a:defRPr/>
            </a:pPr>
            <a:r>
              <a:rPr lang="en-US" dirty="0" smtClean="0">
                <a:solidFill>
                  <a:prstClr val="black"/>
                </a:solidFill>
                <a:latin typeface="Arial" panose="020B0604020202020204" pitchFamily="34" charset="0"/>
              </a:rPr>
              <a:t>Additional capital is vital to rebalance maturing loans</a:t>
            </a:r>
          </a:p>
          <a:p>
            <a:pPr>
              <a:spcAft>
                <a:spcPts val="600"/>
              </a:spcAft>
              <a:buFont typeface="Arial" panose="020B0604020202020204" pitchFamily="34" charset="0"/>
              <a:buChar char="•"/>
              <a:defRPr/>
            </a:pPr>
            <a:endParaRPr lang="en-US" dirty="0" smtClean="0">
              <a:solidFill>
                <a:prstClr val="black"/>
              </a:solidFill>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0"/>
            <a:ext cx="2514600" cy="785101"/>
          </a:xfrm>
          <a:prstGeom prst="rect">
            <a:avLst/>
          </a:prstGeom>
        </p:spPr>
      </p:pic>
    </p:spTree>
    <p:extLst>
      <p:ext uri="{BB962C8B-B14F-4D97-AF65-F5344CB8AC3E}">
        <p14:creationId xmlns:p14="http://schemas.microsoft.com/office/powerpoint/2010/main" val="1728824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354106"/>
            <a:ext cx="88439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en-US" sz="1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Rectangle 4"/>
          <p:cNvSpPr>
            <a:spLocks noChangeArrowheads="1"/>
          </p:cNvSpPr>
          <p:nvPr/>
        </p:nvSpPr>
        <p:spPr bwMode="auto">
          <a:xfrm>
            <a:off x="762000" y="340110"/>
            <a:ext cx="9077325" cy="97536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lr>
                <a:srgbClr val="FFFF00"/>
              </a:buClr>
              <a:buSzPct val="80000"/>
              <a:buFont typeface="Wingdings" panose="05000000000000000000" pitchFamily="2" charset="2"/>
              <a:buChar char="l"/>
              <a:defRPr sz="2400" b="1">
                <a:solidFill>
                  <a:schemeClr val="tx1"/>
                </a:solidFill>
                <a:latin typeface="Arial" panose="020B0604020202020204" pitchFamily="34" charset="0"/>
              </a:defRPr>
            </a:lvl1pPr>
            <a:lvl2pPr marL="742950" indent="-285750">
              <a:spcBef>
                <a:spcPct val="20000"/>
              </a:spcBef>
              <a:buClr>
                <a:srgbClr val="FFFF00"/>
              </a:buClr>
              <a:buSzPct val="80000"/>
              <a:buFont typeface="Webdings" panose="05030102010509060703" pitchFamily="18" charset="2"/>
              <a:buChar char="4"/>
              <a:defRPr sz="2400" b="1">
                <a:solidFill>
                  <a:schemeClr val="tx1"/>
                </a:solidFill>
                <a:latin typeface="Arial" panose="020B0604020202020204" pitchFamily="34" charset="0"/>
              </a:defRPr>
            </a:lvl2pPr>
            <a:lvl3pPr marL="1143000" indent="-228600">
              <a:spcBef>
                <a:spcPct val="20000"/>
              </a:spcBef>
              <a:buClr>
                <a:srgbClr val="FFFF00"/>
              </a:buClr>
              <a:buSzPct val="80000"/>
              <a:buFont typeface="Wingdings" panose="05000000000000000000" pitchFamily="2" charset="2"/>
              <a:buChar char="§"/>
              <a:defRPr sz="2400" b="1">
                <a:solidFill>
                  <a:schemeClr val="tx1"/>
                </a:solidFill>
                <a:latin typeface="Arial" panose="020B0604020202020204" pitchFamily="34" charset="0"/>
              </a:defRPr>
            </a:lvl3pPr>
            <a:lvl4pPr marL="1600200" indent="-228600">
              <a:spcBef>
                <a:spcPct val="20000"/>
              </a:spcBef>
              <a:buClr>
                <a:schemeClr val="tx2"/>
              </a:buClr>
              <a:buSzPct val="70000"/>
              <a:buChar char="—"/>
              <a:defRPr sz="2400" b="1">
                <a:solidFill>
                  <a:schemeClr val="tx1"/>
                </a:solidFill>
                <a:latin typeface="Arial Narrow" panose="020B0606020202030204" pitchFamily="34" charset="0"/>
              </a:defRPr>
            </a:lvl4pPr>
            <a:lvl5pPr marL="2057400" indent="-228600">
              <a:spcBef>
                <a:spcPct val="20000"/>
              </a:spcBef>
              <a:buClr>
                <a:schemeClr val="tx2"/>
              </a:buClr>
              <a:buSzPct val="70000"/>
              <a:buChar char="—"/>
              <a:defRPr sz="2400" b="1">
                <a:solidFill>
                  <a:schemeClr val="tx1"/>
                </a:solidFill>
                <a:latin typeface="Arial Narrow" panose="020B0606020202030204" pitchFamily="34" charset="0"/>
              </a:defRPr>
            </a:lvl5pPr>
            <a:lvl6pPr marL="25146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6pPr>
            <a:lvl7pPr marL="29718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7pPr>
            <a:lvl8pPr marL="34290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8pPr>
            <a:lvl9pPr marL="3886200" indent="-228600" eaLnBrk="0" fontAlgn="base" hangingPunct="0">
              <a:spcBef>
                <a:spcPct val="20000"/>
              </a:spcBef>
              <a:spcAft>
                <a:spcPct val="0"/>
              </a:spcAft>
              <a:buClr>
                <a:schemeClr val="tx2"/>
              </a:buClr>
              <a:buSzPct val="70000"/>
              <a:buChar char="—"/>
              <a:defRPr sz="2400" b="1">
                <a:solidFill>
                  <a:schemeClr val="tx1"/>
                </a:solidFill>
                <a:latin typeface="Arial Narrow" panose="020B0606020202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smtClean="0">
                <a:ln>
                  <a:noFill/>
                </a:ln>
                <a:solidFill>
                  <a:srgbClr val="1F497D"/>
                </a:solidFill>
                <a:effectLst/>
                <a:uLnTx/>
                <a:uFillTx/>
                <a:latin typeface="Arial" panose="020B0604020202020204" pitchFamily="34" charset="0"/>
                <a:ea typeface="+mn-ea"/>
                <a:cs typeface="+mn-cs"/>
              </a:rPr>
              <a:t>RER Policy Response</a:t>
            </a:r>
            <a:endParaRPr kumimoji="0" lang="en-US" altLang="en-US" sz="2800" b="1" i="1" u="none" strike="noStrike" kern="1200" cap="none" spc="0" normalizeH="0" baseline="0" noProof="0" dirty="0">
              <a:ln>
                <a:noFill/>
              </a:ln>
              <a:solidFill>
                <a:srgbClr val="1F497D"/>
              </a:solidFill>
              <a:effectLst/>
              <a:uLnTx/>
              <a:uFillTx/>
              <a:latin typeface="Arial" panose="020B0604020202020204" pitchFamily="34" charset="0"/>
              <a:ea typeface="+mn-ea"/>
              <a:cs typeface="+mn-cs"/>
            </a:endParaRPr>
          </a:p>
        </p:txBody>
      </p:sp>
      <p:sp>
        <p:nvSpPr>
          <p:cNvPr id="7" name="Rectangle 3"/>
          <p:cNvSpPr>
            <a:spLocks noChangeArrowheads="1"/>
          </p:cNvSpPr>
          <p:nvPr/>
        </p:nvSpPr>
        <p:spPr bwMode="auto">
          <a:xfrm>
            <a:off x="247261" y="1307694"/>
            <a:ext cx="8598156" cy="5202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7" rIns="92075" bIns="46037">
            <a:spAutoFit/>
          </a:bodyPr>
          <a:lstStyle>
            <a:lvl1pPr marL="457200" indent="-4572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1pPr>
            <a:lvl2pPr marL="800100"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2pPr>
            <a:lvl3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3pPr>
            <a:lvl4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4pPr>
            <a:lvl5pPr algn="l" defTabSz="919163">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5pPr>
            <a:lvl6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6pPr>
            <a:lvl7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7pPr>
            <a:lvl8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8pPr>
            <a:lvl9pPr defTabSz="919163" eaLnBrk="0" fontAlgn="base" hangingPunct="0">
              <a:spcBef>
                <a:spcPct val="0"/>
              </a:spcBef>
              <a:spcAft>
                <a:spcPct val="0"/>
              </a:spcAft>
              <a:tabLst>
                <a:tab pos="857250" algn="l"/>
                <a:tab pos="1947863" algn="dec"/>
                <a:tab pos="2914650" algn="dec"/>
                <a:tab pos="3824288" algn="dec"/>
                <a:tab pos="4691063" algn="dec"/>
                <a:tab pos="5599113" algn="dec"/>
                <a:tab pos="6515100" algn="dec"/>
                <a:tab pos="7600950" algn="dec"/>
              </a:tabLst>
              <a:defRPr sz="2400">
                <a:solidFill>
                  <a:schemeClr val="tx1"/>
                </a:solidFill>
                <a:latin typeface="Arial Narrow" panose="020B0606020202030204" pitchFamily="34" charset="0"/>
              </a:defRPr>
            </a:lvl9pPr>
          </a:lstStyle>
          <a:p>
            <a:pPr>
              <a:spcAft>
                <a:spcPts val="600"/>
              </a:spcAft>
              <a:buFont typeface="Arial" panose="020B0604020202020204" pitchFamily="34" charset="0"/>
              <a:buChar char="•"/>
              <a:defRPr/>
            </a:pPr>
            <a:r>
              <a:rPr lang="en-US" dirty="0">
                <a:latin typeface="Arial" panose="020B0604020202020204" pitchFamily="34" charset="0"/>
                <a:cs typeface="Arial" panose="020B0604020202020204" pitchFamily="34" charset="0"/>
              </a:rPr>
              <a:t>To help rebalance </a:t>
            </a:r>
            <a:r>
              <a:rPr lang="en-US" dirty="0" smtClean="0">
                <a:latin typeface="Arial" panose="020B0604020202020204" pitchFamily="34" charset="0"/>
                <a:cs typeface="Arial" panose="020B0604020202020204" pitchFamily="34" charset="0"/>
              </a:rPr>
              <a:t>this wave </a:t>
            </a:r>
            <a:r>
              <a:rPr lang="en-US" dirty="0">
                <a:latin typeface="Arial" panose="020B0604020202020204" pitchFamily="34" charset="0"/>
                <a:cs typeface="Arial" panose="020B0604020202020204" pitchFamily="34" charset="0"/>
              </a:rPr>
              <a:t>maturing loans, it is important to advance measures that will encourage additional capital </a:t>
            </a:r>
            <a:r>
              <a:rPr lang="en-US" dirty="0" smtClean="0">
                <a:latin typeface="Arial" panose="020B0604020202020204" pitchFamily="34" charset="0"/>
                <a:cs typeface="Arial" panose="020B0604020202020204" pitchFamily="34" charset="0"/>
              </a:rPr>
              <a:t>formation </a:t>
            </a:r>
          </a:p>
          <a:p>
            <a:pPr>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that end, it is essential to bring more foreign capital into U.S. real estate by lifting legal barriers to investment, as well as to repeal or reform the archaic Foreign Investment in Real Property Tax Act (FIRPTA</a:t>
            </a:r>
            <a:r>
              <a:rPr lang="en-US" dirty="0" smtClean="0">
                <a:latin typeface="Arial" panose="020B0604020202020204" pitchFamily="34" charset="0"/>
                <a:cs typeface="Arial" panose="020B0604020202020204" pitchFamily="34" charset="0"/>
              </a:rPr>
              <a:t>) </a:t>
            </a:r>
          </a:p>
          <a:p>
            <a:pPr>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Fed should also consider reviving the Term Asset Backed Securities Lending Facility (TALF) for </a:t>
            </a:r>
            <a:r>
              <a:rPr lang="en-US" i="1" dirty="0" smtClean="0">
                <a:latin typeface="Arial" panose="020B0604020202020204" pitchFamily="34" charset="0"/>
                <a:cs typeface="Arial" panose="020B0604020202020204" pitchFamily="34" charset="0"/>
              </a:rPr>
              <a:t>Legacy </a:t>
            </a:r>
            <a:r>
              <a:rPr lang="en-US" dirty="0" smtClean="0">
                <a:latin typeface="Arial" panose="020B0604020202020204" pitchFamily="34" charset="0"/>
                <a:cs typeface="Arial" panose="020B0604020202020204" pitchFamily="34" charset="0"/>
              </a:rPr>
              <a:t>CMBS</a:t>
            </a:r>
          </a:p>
          <a:p>
            <a:pPr>
              <a:spcAft>
                <a:spcPts val="600"/>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Importantly</a:t>
            </a:r>
            <a:r>
              <a:rPr lang="en-US" dirty="0">
                <a:latin typeface="Arial" panose="020B0604020202020204" pitchFamily="34" charset="0"/>
                <a:cs typeface="Arial" panose="020B0604020202020204" pitchFamily="34" charset="0"/>
              </a:rPr>
              <a:t>, policymakers must not hike the tax rate on capital gains, end carried interest, or alter the 1031 like-kind exchange </a:t>
            </a:r>
            <a:r>
              <a:rPr lang="en-US" dirty="0" smtClean="0">
                <a:latin typeface="Arial" panose="020B0604020202020204" pitchFamily="34" charset="0"/>
                <a:cs typeface="Arial" panose="020B0604020202020204" pitchFamily="34" charset="0"/>
              </a:rPr>
              <a:t>provisions</a:t>
            </a:r>
          </a:p>
          <a:p>
            <a:pPr>
              <a:spcAft>
                <a:spcPts val="600"/>
              </a:spcAft>
              <a:buFont typeface="Arial" panose="020B0604020202020204" pitchFamily="34" charset="0"/>
              <a:buChar char="•"/>
              <a:defRPr/>
            </a:pPr>
            <a:endParaRPr lang="en-US" dirty="0" smtClean="0">
              <a:solidFill>
                <a:prstClr val="black"/>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228600" y="96570"/>
            <a:ext cx="2514600" cy="785101"/>
          </a:xfrm>
          <a:prstGeom prst="rect">
            <a:avLst/>
          </a:prstGeom>
        </p:spPr>
      </p:pic>
    </p:spTree>
    <p:extLst>
      <p:ext uri="{BB962C8B-B14F-4D97-AF65-F5344CB8AC3E}">
        <p14:creationId xmlns:p14="http://schemas.microsoft.com/office/powerpoint/2010/main" val="1976518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SlideFormConfiguration><![CDATA[{"formFields":[],"formDataEntries":[]}]]></TemplafySlideFormConfiguration>
</file>

<file path=customXml/item2.xml><?xml version="1.0" encoding="utf-8"?>
<TemplafySlideTemplateConfiguration><![CDATA[{"slideVersion":1,"isValidatorEnabled":false,"isLocked":false,"elementsMetadata":[],"slideId":"637739877166161123","enableDocumentContentUpdater":false,"version":"2.0"}]]></TemplafySlideTemplateConfiguration>
</file>

<file path=customXml/itemProps1.xml><?xml version="1.0" encoding="utf-8"?>
<ds:datastoreItem xmlns:ds="http://schemas.openxmlformats.org/officeDocument/2006/customXml" ds:itemID="{3E8205A7-B29C-45AA-978D-83FAB40A7086}">
  <ds:schemaRefs/>
</ds:datastoreItem>
</file>

<file path=customXml/itemProps2.xml><?xml version="1.0" encoding="utf-8"?>
<ds:datastoreItem xmlns:ds="http://schemas.openxmlformats.org/officeDocument/2006/customXml" ds:itemID="{54130FD1-4CC7-4203-8474-F8AD27B80D6D}">
  <ds:schemaRefs/>
</ds:datastoreItem>
</file>

<file path=docProps/app.xml><?xml version="1.0" encoding="utf-8"?>
<Properties xmlns="http://schemas.openxmlformats.org/officeDocument/2006/extended-properties" xmlns:vt="http://schemas.openxmlformats.org/officeDocument/2006/docPropsVTypes">
  <Template/>
  <TotalTime>91947</TotalTime>
  <Words>1532</Words>
  <Application>Microsoft Office PowerPoint</Application>
  <PresentationFormat>On-screen Show (4:3)</PresentationFormat>
  <Paragraphs>107</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Arial Narrow</vt:lpstr>
      <vt:lpstr>kepler-std</vt:lpstr>
      <vt:lpstr>SourceSansProRegular</vt:lpstr>
      <vt:lpstr>Times New Roman</vt:lpstr>
      <vt:lpstr>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Corporate Transparency Act</vt:lpstr>
      <vt:lpstr>Affordable Housing </vt:lpstr>
      <vt:lpstr>PowerPoint Presentation</vt:lpstr>
      <vt:lpstr>PowerPoint Presentation</vt:lpstr>
    </vt:vector>
  </TitlesOfParts>
  <Company>Real Estate Roundtable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Homeland Security Mutual</dc:title>
  <dc:creator>Clifton E. Rodgers, Jr.</dc:creator>
  <cp:lastModifiedBy>Scott Sherwood</cp:lastModifiedBy>
  <cp:revision>3394</cp:revision>
  <cp:lastPrinted>2024-01-22T15:32:50Z</cp:lastPrinted>
  <dcterms:created xsi:type="dcterms:W3CDTF">2006-08-22T22:30:15Z</dcterms:created>
  <dcterms:modified xsi:type="dcterms:W3CDTF">2024-01-25T20:13:02Z</dcterms:modified>
</cp:coreProperties>
</file>